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31"/>
  </p:notesMasterIdLst>
  <p:sldIdLst>
    <p:sldId id="284" r:id="rId2"/>
    <p:sldId id="285" r:id="rId3"/>
    <p:sldId id="279" r:id="rId4"/>
    <p:sldId id="286" r:id="rId5"/>
    <p:sldId id="287" r:id="rId6"/>
    <p:sldId id="295" r:id="rId7"/>
    <p:sldId id="290" r:id="rId8"/>
    <p:sldId id="296" r:id="rId9"/>
    <p:sldId id="297" r:id="rId10"/>
    <p:sldId id="298" r:id="rId11"/>
    <p:sldId id="299" r:id="rId12"/>
    <p:sldId id="293" r:id="rId13"/>
    <p:sldId id="294" r:id="rId14"/>
    <p:sldId id="282" r:id="rId15"/>
    <p:sldId id="311" r:id="rId16"/>
    <p:sldId id="307" r:id="rId17"/>
    <p:sldId id="308" r:id="rId18"/>
    <p:sldId id="309" r:id="rId19"/>
    <p:sldId id="310" r:id="rId20"/>
    <p:sldId id="305" r:id="rId21"/>
    <p:sldId id="306" r:id="rId22"/>
    <p:sldId id="312" r:id="rId23"/>
    <p:sldId id="267" r:id="rId24"/>
    <p:sldId id="281" r:id="rId25"/>
    <p:sldId id="300" r:id="rId26"/>
    <p:sldId id="303" r:id="rId27"/>
    <p:sldId id="302" r:id="rId28"/>
    <p:sldId id="301" r:id="rId29"/>
    <p:sldId id="31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C7E0EB"/>
    <a:srgbClr val="404040"/>
    <a:srgbClr val="4270C1"/>
    <a:srgbClr val="224D60"/>
    <a:srgbClr val="D7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>
        <p:scale>
          <a:sx n="100" d="100"/>
          <a:sy n="100" d="100"/>
        </p:scale>
        <p:origin x="76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현광" userId="be22dfe0a931b342" providerId="LiveId" clId="{0FDBF9C3-BF60-448A-8731-89259D1CA8E3}"/>
    <pc:docChg chg="delSld modSld">
      <pc:chgData name="이 현광" userId="be22dfe0a931b342" providerId="LiveId" clId="{0FDBF9C3-BF60-448A-8731-89259D1CA8E3}" dt="2022-12-05T06:42:11.040" v="1" actId="47"/>
      <pc:docMkLst>
        <pc:docMk/>
      </pc:docMkLst>
      <pc:sldChg chg="del">
        <pc:chgData name="이 현광" userId="be22dfe0a931b342" providerId="LiveId" clId="{0FDBF9C3-BF60-448A-8731-89259D1CA8E3}" dt="2022-12-05T06:42:11.040" v="1" actId="47"/>
        <pc:sldMkLst>
          <pc:docMk/>
          <pc:sldMk cId="174281921" sldId="276"/>
        </pc:sldMkLst>
      </pc:sldChg>
      <pc:sldChg chg="modNotes">
        <pc:chgData name="이 현광" userId="be22dfe0a931b342" providerId="LiveId" clId="{0FDBF9C3-BF60-448A-8731-89259D1CA8E3}" dt="2022-12-05T04:43:00.741" v="0" actId="20577"/>
        <pc:sldMkLst>
          <pc:docMk/>
          <pc:sldMk cId="3276335675" sldId="30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sz="2000" baseline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척추수술 환자 </a:t>
            </a:r>
            <a:r>
              <a:rPr lang="ko-KR" altLang="en-US" sz="2000" baseline="0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증감율</a:t>
            </a:r>
            <a:endParaRPr lang="ko-KR" altLang="en-US" sz="20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20289002420872948"/>
          <c:y val="3.53386589006223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의료계 평균</c:v>
                </c:pt>
              </c:strCache>
            </c:strRef>
          </c:tx>
          <c:spPr>
            <a:ln w="28575" cap="rnd">
              <a:solidFill>
                <a:srgbClr val="C7E0E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7E0EB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2018년</c:v>
                </c:pt>
                <c:pt idx="1">
                  <c:v>2019년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9.6000000000000002E-2</c:v>
                </c:pt>
                <c:pt idx="1">
                  <c:v>2.4E-2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00-40D0-9D07-33E99360E2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본 병원</c:v>
                </c:pt>
              </c:strCache>
            </c:strRef>
          </c:tx>
          <c:spPr>
            <a:ln w="28575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2018년</c:v>
                </c:pt>
                <c:pt idx="1">
                  <c:v>2019년</c:v>
                </c:pt>
              </c:strCache>
            </c:strRef>
          </c:cat>
          <c:val>
            <c:numRef>
              <c:f>Sheet1!$C$2:$C$3</c:f>
              <c:numCache>
                <c:formatCode>0.00%</c:formatCode>
                <c:ptCount val="2"/>
                <c:pt idx="0">
                  <c:v>5.6000000000000001E-2</c:v>
                </c:pt>
                <c:pt idx="1">
                  <c:v>0.32300000000000001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00-40D0-9D07-33E99360E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1582527"/>
        <c:axId val="771581279"/>
      </c:lineChart>
      <c:catAx>
        <c:axId val="77158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71581279"/>
        <c:crosses val="autoZero"/>
        <c:auto val="1"/>
        <c:lblAlgn val="ctr"/>
        <c:lblOffset val="100"/>
        <c:noMultiLvlLbl val="0"/>
      </c:catAx>
      <c:valAx>
        <c:axId val="771581279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771582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5449166666666667"/>
          <c:y val="0.16711728395061728"/>
          <c:w val="0.49032592592592594"/>
          <c:h val="6.42641975308642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50800" dist="38100" dir="2700000" sx="101000" sy="101000" algn="tl" rotWithShape="0">
        <a:prstClr val="black">
          <a:alpha val="40000"/>
        </a:prstClr>
      </a:outerShdw>
      <a:softEdge rad="0"/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all" spc="120" normalizeH="0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pPr>
            <a:r>
              <a:rPr 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의료보험 청구현황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>
              <a:defRPr b="0">
                <a:solidFill>
                  <a:srgbClr val="404040"/>
                </a:solidFill>
                <a:latin typeface="+mj-lt"/>
              </a:defRPr>
            </a:pP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단위 </a:t>
            </a: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 건</a:t>
            </a: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 일</a:t>
            </a: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sz="2400" b="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22922407407407408"/>
          <c:y val="3.5213580246913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spc="120" normalizeH="0" baseline="0">
              <a:solidFill>
                <a:srgbClr val="404040"/>
              </a:solidFill>
              <a:latin typeface="+mj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879020567263553"/>
          <c:y val="0.24673709121985501"/>
          <c:w val="0.76168925440917323"/>
          <c:h val="0.652201575611081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청구건수</c:v>
                </c:pt>
              </c:strCache>
            </c:strRef>
          </c:tx>
          <c:spPr>
            <a:ln w="22225" cap="rnd">
              <a:solidFill>
                <a:srgbClr val="224D6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224D60"/>
              </a:solidFill>
              <a:ln w="9525">
                <a:noFill/>
                <a:round/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1437695</c:v>
                </c:pt>
                <c:pt idx="1">
                  <c:v>1462495</c:v>
                </c:pt>
                <c:pt idx="2">
                  <c:v>1276343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E9-4484-BFA1-C3FBB36DDD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입(내)원일수</c:v>
                </c:pt>
              </c:strCache>
            </c:strRef>
          </c:tx>
          <c:spPr>
            <a:ln w="22225" cap="rnd">
              <a:solidFill>
                <a:srgbClr val="C7E0EB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C7E0EB"/>
              </a:solidFill>
              <a:ln w="9525">
                <a:solidFill>
                  <a:srgbClr val="C7E0EB"/>
                </a:solidFill>
                <a:round/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1567411</c:v>
                </c:pt>
                <c:pt idx="1">
                  <c:v>1592098</c:v>
                </c:pt>
                <c:pt idx="2">
                  <c:v>1399064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E9-4484-BFA1-C3FBB36DDD8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45230032"/>
        <c:axId val="2097020016"/>
      </c:lineChart>
      <c:catAx>
        <c:axId val="204523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2097020016"/>
        <c:crosses val="autoZero"/>
        <c:auto val="1"/>
        <c:lblAlgn val="ctr"/>
        <c:lblOffset val="100"/>
        <c:noMultiLvlLbl val="0"/>
      </c:catAx>
      <c:valAx>
        <c:axId val="2097020016"/>
        <c:scaling>
          <c:orientation val="minMax"/>
          <c:max val="1700000"/>
          <c:min val="1200000"/>
        </c:scaling>
        <c:delete val="1"/>
        <c:axPos val="l"/>
        <c:numFmt formatCode="#,##0_);[Red]\(#,##0\)" sourceLinked="0"/>
        <c:majorTickMark val="out"/>
        <c:minorTickMark val="none"/>
        <c:tickLblPos val="nextTo"/>
        <c:crossAx val="2045230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6739699074074077"/>
          <c:y val="0.23123488194649974"/>
          <c:w val="0.25147569444444445"/>
          <c:h val="0.170907526527227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50800" dist="38100" dir="2700000" sx="101000" sy="101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spc="120" normalizeH="0" baseline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원일수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증감률</a:t>
            </a:r>
            <a:endParaRPr lang="ko-KR" sz="2000" b="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19980833333333334"/>
          <c:y val="4.28475308641975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120" normalizeH="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879019048153262"/>
          <c:y val="0.23508540982900206"/>
          <c:w val="0.76168925440917323"/>
          <c:h val="0.652201575611081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외래환자</c:v>
                </c:pt>
              </c:strCache>
            </c:strRef>
          </c:tx>
          <c:spPr>
            <a:ln w="22225" cap="rnd">
              <a:solidFill>
                <a:srgbClr val="224D6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224D60"/>
              </a:solidFill>
              <a:ln w="9525">
                <a:noFill/>
                <a:round/>
              </a:ln>
              <a:effectLst/>
            </c:spPr>
          </c:marke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</c:v>
                </c:pt>
                <c:pt idx="1">
                  <c:v>2020년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2.5399999999999999E-2</c:v>
                </c:pt>
                <c:pt idx="1">
                  <c:v>-8.9499999999999996E-2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A3-4912-850B-A5E1FF0BBD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입원환자</c:v>
                </c:pt>
              </c:strCache>
            </c:strRef>
          </c:tx>
          <c:spPr>
            <a:ln w="22225" cap="rnd">
              <a:solidFill>
                <a:srgbClr val="C7E0EB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C7E0EB"/>
              </a:solidFill>
              <a:ln w="9525">
                <a:solidFill>
                  <a:srgbClr val="C7E0EB"/>
                </a:solidFill>
                <a:round/>
              </a:ln>
              <a:effectLst/>
            </c:spPr>
          </c:marke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</c:v>
                </c:pt>
                <c:pt idx="1">
                  <c:v>2020년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-2.3599999999999999E-2</c:v>
                </c:pt>
                <c:pt idx="1">
                  <c:v>-5.7000000000000002E-2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A3-4912-850B-A5E1FF0BBD3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45230032"/>
        <c:axId val="2097020016"/>
      </c:lineChart>
      <c:catAx>
        <c:axId val="204523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0" spcFirstLastPara="1" vertOverflow="ellipsis" wrap="square" anchor="b" anchorCtr="1"/>
          <a:lstStyle/>
          <a:p>
            <a:pPr>
              <a:defRPr sz="1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2097020016"/>
        <c:crosses val="autoZero"/>
        <c:auto val="1"/>
        <c:lblAlgn val="ctr"/>
        <c:lblOffset val="100"/>
        <c:noMultiLvlLbl val="0"/>
      </c:catAx>
      <c:valAx>
        <c:axId val="2097020016"/>
        <c:scaling>
          <c:orientation val="minMax"/>
          <c:max val="5.000000000000001E-2"/>
          <c:min val="-0.1"/>
        </c:scaling>
        <c:delete val="1"/>
        <c:axPos val="l"/>
        <c:numFmt formatCode="0%" sourceLinked="0"/>
        <c:majorTickMark val="out"/>
        <c:minorTickMark val="none"/>
        <c:tickLblPos val="nextTo"/>
        <c:crossAx val="2045230032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6"/>
          <c:y val="0.17246913580246914"/>
          <c:w val="0.50800000000000001"/>
          <c:h val="7.00851851851851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50800" dist="38100" dir="2700000" sx="101000" sy="101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병원 재방문시 선택기준은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C7E0EB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CCD-43CA-9281-1A296FF7ED53}"/>
              </c:ext>
            </c:extLst>
          </c:dPt>
          <c:dPt>
            <c:idx val="3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CD-43CA-9281-1A296FF7ED53}"/>
              </c:ext>
            </c:extLst>
          </c:dPt>
          <c:dPt>
            <c:idx val="5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CCD-43CA-9281-1A296FF7ED53}"/>
              </c:ext>
            </c:extLst>
          </c:dPt>
          <c:dPt>
            <c:idx val="6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CD-43CA-9281-1A296FF7ED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거리가 가까워서</c:v>
                </c:pt>
                <c:pt idx="1">
                  <c:v>의사가 친절해서</c:v>
                </c:pt>
                <c:pt idx="2">
                  <c:v>직원이 친절해서</c:v>
                </c:pt>
                <c:pt idx="3">
                  <c:v>시설이 좋아서</c:v>
                </c:pt>
                <c:pt idx="4">
                  <c:v>치료효과가 좋아서</c:v>
                </c:pt>
                <c:pt idx="5">
                  <c:v>진료비용이 저렴해서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0.50600000000000001</c:v>
                </c:pt>
                <c:pt idx="1">
                  <c:v>0.154</c:v>
                </c:pt>
                <c:pt idx="2">
                  <c:v>1.7999999999999999E-2</c:v>
                </c:pt>
                <c:pt idx="3">
                  <c:v>2.5999999999999999E-2</c:v>
                </c:pt>
                <c:pt idx="4">
                  <c:v>0.27200000000000002</c:v>
                </c:pt>
                <c:pt idx="5">
                  <c:v>1.7999999999999999E-2</c:v>
                </c:pt>
                <c:pt idx="6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1C-4B84-B81D-42F238CC5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8558303"/>
        <c:axId val="444095087"/>
      </c:barChart>
      <c:catAx>
        <c:axId val="448558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444095087"/>
        <c:crosses val="autoZero"/>
        <c:auto val="1"/>
        <c:lblAlgn val="ctr"/>
        <c:lblOffset val="100"/>
        <c:noMultiLvlLbl val="0"/>
      </c:catAx>
      <c:valAx>
        <c:axId val="444095087"/>
        <c:scaling>
          <c:orientation val="minMax"/>
          <c:max val="0.55000000000000004"/>
        </c:scaling>
        <c:delete val="1"/>
        <c:axPos val="l"/>
        <c:numFmt formatCode="0.0%" sourceLinked="1"/>
        <c:majorTickMark val="none"/>
        <c:minorTickMark val="none"/>
        <c:tickLblPos val="nextTo"/>
        <c:crossAx val="4485583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소비자의 의사와 환자관계에 대한 인식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소비자 응답</c:v>
                </c:pt>
              </c:strCache>
            </c:strRef>
          </c:tx>
          <c:spPr>
            <a:ln w="28575" cap="rnd">
              <a:solidFill>
                <a:srgbClr val="C7E0E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7E0EB"/>
              </a:solidFill>
              <a:ln w="9525">
                <a:solidFill>
                  <a:srgbClr val="C7E0EB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환자우월</c:v>
                </c:pt>
                <c:pt idx="1">
                  <c:v>상호대등</c:v>
                </c:pt>
                <c:pt idx="2">
                  <c:v>의사우월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6.6000000000000003E-2</c:v>
                </c:pt>
                <c:pt idx="1">
                  <c:v>0.34899999999999998</c:v>
                </c:pt>
                <c:pt idx="2">
                  <c:v>0.58499999999999996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B2-4CEA-8D09-E416307FD7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의사 응답</c:v>
                </c:pt>
              </c:strCache>
            </c:strRef>
          </c:tx>
          <c:spPr>
            <a:ln w="28575" cap="sq">
              <a:solidFill>
                <a:srgbClr val="224D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24D60"/>
              </a:solidFill>
              <a:ln w="9525">
                <a:solidFill>
                  <a:srgbClr val="224D6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환자우월</c:v>
                </c:pt>
                <c:pt idx="1">
                  <c:v>상호대등</c:v>
                </c:pt>
                <c:pt idx="2">
                  <c:v>의사우월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0.13300000000000001</c:v>
                </c:pt>
                <c:pt idx="1">
                  <c:v>0.58399999999999996</c:v>
                </c:pt>
                <c:pt idx="2">
                  <c:v>0.28299999999999997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B2-4CEA-8D09-E416307FD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7136175"/>
        <c:axId val="867130351"/>
      </c:lineChart>
      <c:catAx>
        <c:axId val="86713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867130351"/>
        <c:crosses val="autoZero"/>
        <c:auto val="1"/>
        <c:lblAlgn val="ctr"/>
        <c:lblOffset val="100"/>
        <c:noMultiLvlLbl val="0"/>
      </c:catAx>
      <c:valAx>
        <c:axId val="867130351"/>
        <c:scaling>
          <c:orientation val="minMax"/>
          <c:max val="0.70000000000000007"/>
        </c:scaling>
        <c:delete val="1"/>
        <c:axPos val="l"/>
        <c:numFmt formatCode="0.0%" sourceLinked="1"/>
        <c:majorTickMark val="out"/>
        <c:minorTickMark val="none"/>
        <c:tickLblPos val="nextTo"/>
        <c:crossAx val="86713617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8F87B-929E-4998-A964-7F58337781D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05E90-64CD-4587-AE24-56DC61E12E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60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4</a:t>
            </a:r>
            <a:r>
              <a:rPr lang="ko-KR" altLang="en-US" dirty="0"/>
              <a:t>조 발표를 맡은 이현광 교육생입니다</a:t>
            </a:r>
            <a:r>
              <a:rPr lang="en-US" altLang="ko-KR" dirty="0"/>
              <a:t>. </a:t>
            </a:r>
            <a:r>
              <a:rPr lang="ko-KR" altLang="en-US" dirty="0"/>
              <a:t>저희 조는 수술환자 데이터 분석을 통한 디스크 재발 환자 예측과 지속 케어 시스템 개선에 관한 비즈니스 제안을 드리고자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70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데이터에 있던 총 </a:t>
            </a:r>
            <a:r>
              <a:rPr lang="en-US" altLang="ko-KR" dirty="0"/>
              <a:t>18</a:t>
            </a:r>
            <a:r>
              <a:rPr lang="ko-KR" altLang="en-US" dirty="0"/>
              <a:t>개의 직업을 주로 앉아서 업무를 보는 </a:t>
            </a:r>
            <a:r>
              <a:rPr lang="en-US" altLang="ko-KR" dirty="0"/>
              <a:t>＇</a:t>
            </a:r>
            <a:r>
              <a:rPr lang="ko-KR" altLang="en-US" dirty="0"/>
              <a:t>비활동적 직군</a:t>
            </a:r>
            <a:r>
              <a:rPr lang="en-US" altLang="ko-KR" dirty="0"/>
              <a:t>＇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그 외</a:t>
            </a:r>
            <a:r>
              <a:rPr lang="en-US" altLang="ko-KR" dirty="0"/>
              <a:t>＇</a:t>
            </a:r>
            <a:r>
              <a:rPr lang="ko-KR" altLang="en-US" dirty="0"/>
              <a:t>로 나누었고 이 역시 더미 변수화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05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척추이동정도가 문자열로 기록된 척추이동척도 컬럼에 대해서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이루어진 </a:t>
            </a:r>
            <a:r>
              <a:rPr lang="en-US" altLang="ko-KR" dirty="0"/>
              <a:t>5</a:t>
            </a:r>
            <a:r>
              <a:rPr lang="ko-KR" altLang="en-US" dirty="0"/>
              <a:t>개의 열로 더미 데이터화를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결과 연속형 변수에 대한 분포를 그래프를 </a:t>
            </a:r>
            <a:r>
              <a:rPr lang="ko-KR" altLang="en-US" dirty="0" err="1"/>
              <a:t>나타내었습니다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결과 범주형 변수에 대한 분포를 그래프를 </a:t>
            </a:r>
            <a:r>
              <a:rPr lang="ko-KR" altLang="en-US" dirty="0" err="1"/>
              <a:t>나타내었습니다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97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팀의 모델링 관련 계획입니다</a:t>
            </a:r>
            <a:r>
              <a:rPr lang="en-US" altLang="ko-KR" dirty="0"/>
              <a:t>. </a:t>
            </a:r>
            <a:r>
              <a:rPr lang="ko-KR" altLang="en-US" dirty="0"/>
              <a:t>앞서 전처리한 세 개의 데이터를 통해 수술실패여부와 재발여부</a:t>
            </a:r>
            <a:r>
              <a:rPr lang="en-US" altLang="ko-KR" dirty="0"/>
              <a:t>,</a:t>
            </a:r>
            <a:r>
              <a:rPr lang="ko-KR" altLang="en-US" dirty="0"/>
              <a:t> 두 가지 결과변수에 대한 원인을 요소 중요도 순으로 파악해 볼 예정이며</a:t>
            </a:r>
            <a:r>
              <a:rPr lang="en-US" altLang="ko-KR" dirty="0"/>
              <a:t>, </a:t>
            </a:r>
            <a:r>
              <a:rPr lang="ko-KR" altLang="en-US" dirty="0"/>
              <a:t>머신 러닝에 쓰일 모델들은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2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8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모델을 통해서 수술실패여부와 관련 있는 요인들을 중요도 순으로 정리해보았습니다</a:t>
            </a:r>
            <a:r>
              <a:rPr lang="en-US" altLang="ko-KR" dirty="0"/>
              <a:t>. </a:t>
            </a:r>
            <a:r>
              <a:rPr lang="ko-KR" altLang="en-US" dirty="0"/>
              <a:t>그 중 아래의 다섯 요인이 수술실패여부와 관련이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87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모델을 통해서 수술실패여부와 </a:t>
            </a:r>
            <a:r>
              <a:rPr lang="ko-KR" altLang="en-US" dirty="0" err="1"/>
              <a:t>관련있는</a:t>
            </a:r>
            <a:r>
              <a:rPr lang="ko-KR" altLang="en-US" dirty="0"/>
              <a:t> 요인들을 중요도 순으로 정리해보았습니다</a:t>
            </a:r>
            <a:r>
              <a:rPr lang="en-US" altLang="ko-KR" dirty="0"/>
              <a:t>. </a:t>
            </a:r>
            <a:r>
              <a:rPr lang="ko-KR" altLang="en-US" dirty="0"/>
              <a:t>그 중 아래의 다섯 요인이 수술실패여부와 관련이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4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모델을 통해서 수술실패여부와 </a:t>
            </a:r>
            <a:r>
              <a:rPr lang="ko-KR" altLang="en-US" dirty="0" err="1"/>
              <a:t>관련있는</a:t>
            </a:r>
            <a:r>
              <a:rPr lang="ko-KR" altLang="en-US" dirty="0"/>
              <a:t> 요인들을 중요도 순으로 정리해보았습니다</a:t>
            </a:r>
            <a:r>
              <a:rPr lang="en-US" altLang="ko-KR" dirty="0"/>
              <a:t>. </a:t>
            </a:r>
            <a:r>
              <a:rPr lang="ko-KR" altLang="en-US" dirty="0"/>
              <a:t>그 중 아래의 다섯 요인이 수술실패여부와 가장 관련이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71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모델을 통해서 재발여부와 </a:t>
            </a:r>
            <a:r>
              <a:rPr lang="ko-KR" altLang="en-US" dirty="0" err="1"/>
              <a:t>관련있는</a:t>
            </a:r>
            <a:r>
              <a:rPr lang="ko-KR" altLang="en-US" dirty="0"/>
              <a:t> 요인들을 중요도 순으로 정리해보았습니다</a:t>
            </a:r>
            <a:r>
              <a:rPr lang="en-US" altLang="ko-KR" dirty="0"/>
              <a:t>. </a:t>
            </a:r>
            <a:r>
              <a:rPr lang="ko-KR" altLang="en-US" dirty="0"/>
              <a:t>그 중 아래의 다섯 요인이 재발여부와 가장 관련이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69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저희 병원이 현재 겪고 있는 상황에 대한 요약입니다</a:t>
            </a:r>
            <a:r>
              <a:rPr lang="en-US" altLang="ko-KR" dirty="0"/>
              <a:t>. </a:t>
            </a:r>
            <a:r>
              <a:rPr lang="ko-KR" altLang="en-US" dirty="0"/>
              <a:t>현재</a:t>
            </a:r>
            <a:r>
              <a:rPr lang="en-US" altLang="ko-KR" dirty="0"/>
              <a:t>, </a:t>
            </a:r>
            <a:r>
              <a:rPr lang="ko-KR" altLang="en-US" dirty="0"/>
              <a:t>국내 척추 수술을 받고 있는 환자의 수는 매년 소폭의 증가세를 보이며 증가하고 있습니다</a:t>
            </a:r>
            <a:r>
              <a:rPr lang="en-US" altLang="ko-KR" dirty="0"/>
              <a:t>. </a:t>
            </a:r>
            <a:r>
              <a:rPr lang="ko-KR" altLang="en-US" dirty="0"/>
              <a:t>이에 더불어 저희 병원의 </a:t>
            </a:r>
            <a:r>
              <a:rPr lang="en-US" altLang="ko-KR" dirty="0"/>
              <a:t>2019</a:t>
            </a:r>
            <a:r>
              <a:rPr lang="ko-KR" altLang="en-US" dirty="0"/>
              <a:t>년 수술 환자의 증가율은 </a:t>
            </a:r>
            <a:r>
              <a:rPr lang="en-US" altLang="ko-KR" dirty="0"/>
              <a:t>32.3%</a:t>
            </a:r>
            <a:r>
              <a:rPr lang="ko-KR" altLang="en-US" dirty="0"/>
              <a:t>로 의료계 평균에 비해 매우 높다는 것을 알 수 있었습니다</a:t>
            </a:r>
            <a:r>
              <a:rPr lang="en-US" altLang="ko-KR" dirty="0"/>
              <a:t>. </a:t>
            </a:r>
            <a:r>
              <a:rPr lang="ko-KR" altLang="en-US" dirty="0"/>
              <a:t>이는 저희 병원이 실력 있는 의료진을 보유하고 있다는 것의 반증이라고 생각할 수 있겠는데요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2020</a:t>
            </a:r>
            <a:r>
              <a:rPr lang="ko-KR" altLang="en-US" dirty="0"/>
              <a:t>년 현재</a:t>
            </a:r>
            <a:r>
              <a:rPr lang="en-US" altLang="ko-KR" dirty="0"/>
              <a:t>, </a:t>
            </a:r>
            <a:r>
              <a:rPr lang="ko-KR" altLang="en-US" dirty="0"/>
              <a:t>저희 병원의 매출은 감소하였고 저희 팀은 이에 대한 이유를 내원 환자의 급감으로 생각하고 있습니다</a:t>
            </a:r>
            <a:r>
              <a:rPr lang="en-US" altLang="ko-KR" dirty="0"/>
              <a:t>. </a:t>
            </a:r>
            <a:r>
              <a:rPr lang="ko-KR" altLang="en-US" dirty="0"/>
              <a:t>그렇다면 현재 내원 환자가 급감하게 된 이유에 대해 생각해보겠습니다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25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모델을 통해서 재발여부와 </a:t>
            </a:r>
            <a:r>
              <a:rPr lang="ko-KR" altLang="en-US" dirty="0" err="1"/>
              <a:t>관련있는</a:t>
            </a:r>
            <a:r>
              <a:rPr lang="ko-KR" altLang="en-US" dirty="0"/>
              <a:t> 요인들을 중요도 순으로 정리해보았습니다</a:t>
            </a:r>
            <a:r>
              <a:rPr lang="en-US" altLang="ko-KR" dirty="0"/>
              <a:t>. </a:t>
            </a:r>
            <a:r>
              <a:rPr lang="ko-KR" altLang="en-US" dirty="0"/>
              <a:t>그 중 아래의 다섯 요인이 재발여부와 가장 관련이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765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모델을 통해서 재발여부와 </a:t>
            </a:r>
            <a:r>
              <a:rPr lang="ko-KR" altLang="en-US" dirty="0" err="1"/>
              <a:t>관련있는</a:t>
            </a:r>
            <a:r>
              <a:rPr lang="ko-KR" altLang="en-US" dirty="0"/>
              <a:t> 요인들을 중요도 순으로 정리해보았습니다</a:t>
            </a:r>
            <a:r>
              <a:rPr lang="en-US" altLang="ko-KR" dirty="0"/>
              <a:t>. </a:t>
            </a:r>
            <a:r>
              <a:rPr lang="ko-KR" altLang="en-US" dirty="0"/>
              <a:t>그 중 아래의 다섯 요인이 재발여부와 가장 관련이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523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분석 결과를 바탕으로 두 가지 결론을 내려보았습니다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수술 실패 여부와 재발여부는 환자의 신체적 특징보다는 당뇨병</a:t>
            </a:r>
            <a:r>
              <a:rPr lang="en-US" altLang="ko-KR" dirty="0"/>
              <a:t>, </a:t>
            </a:r>
            <a:r>
              <a:rPr lang="ko-KR" altLang="en-US" dirty="0" err="1"/>
              <a:t>척추전방위증과</a:t>
            </a:r>
            <a:r>
              <a:rPr lang="ko-KR" altLang="en-US" dirty="0"/>
              <a:t> 같은 기존에 가지고 있던 병력에 더 영향을 받는다는 점을 알 수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해당 기저질환과 관련된 지속 케어의 필요성을 인지할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두번째로 저희 팀에서 주요 인자로 </a:t>
            </a:r>
            <a:r>
              <a:rPr lang="ko-KR" altLang="en-US" dirty="0" err="1"/>
              <a:t>고려했었던</a:t>
            </a:r>
            <a:r>
              <a:rPr lang="ko-KR" altLang="en-US" dirty="0"/>
              <a:t> 흡연여부에 대한 결과입니다</a:t>
            </a:r>
            <a:r>
              <a:rPr lang="en-US" altLang="ko-KR" dirty="0"/>
              <a:t>. </a:t>
            </a:r>
            <a:r>
              <a:rPr lang="ko-KR" altLang="en-US" dirty="0"/>
              <a:t>저희 팀에서 </a:t>
            </a:r>
            <a:r>
              <a:rPr lang="ko-KR" altLang="en-US" dirty="0" err="1"/>
              <a:t>생각했었던</a:t>
            </a:r>
            <a:r>
              <a:rPr lang="ko-KR" altLang="en-US" dirty="0"/>
              <a:t> 것보다 흡연 여부가 재발 여부에 미치는 영향이 크지 않은 것으로 파악되었지만 그 영향이 미미한 편은 아니며 금연만으로도 개선이 가능하다는 점으로 미뤄보아 유의미한 결과로 생각해 볼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팀은 이러한 데이터를 통해 확인된 부분과</a:t>
            </a:r>
            <a:r>
              <a:rPr lang="en-US" altLang="ko-KR" dirty="0"/>
              <a:t>/</a:t>
            </a:r>
            <a:r>
              <a:rPr lang="ko-KR" altLang="en-US" dirty="0"/>
              <a:t> 데이터 외적인 부분을 반영하여 </a:t>
            </a:r>
            <a:r>
              <a:rPr lang="en-US" altLang="ko-KR" dirty="0"/>
              <a:t>/</a:t>
            </a:r>
            <a:r>
              <a:rPr lang="ko-KR" altLang="en-US" dirty="0"/>
              <a:t>해결 방안을 제시하고자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22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환자들이 재방문하게 되는 병원의 특징은 무엇일까요</a:t>
            </a:r>
            <a:r>
              <a:rPr lang="en-US" altLang="ko-KR" dirty="0"/>
              <a:t>. </a:t>
            </a:r>
            <a:r>
              <a:rPr lang="ko-KR" altLang="en-US" dirty="0"/>
              <a:t>저희 팀은 다음의 그래프를 참고하여 접근성</a:t>
            </a:r>
            <a:r>
              <a:rPr lang="en-US" altLang="ko-KR" dirty="0"/>
              <a:t>, </a:t>
            </a:r>
            <a:r>
              <a:rPr lang="ko-KR" altLang="en-US" dirty="0"/>
              <a:t>의료서비스의 품질</a:t>
            </a:r>
            <a:r>
              <a:rPr lang="en-US" altLang="ko-KR" dirty="0"/>
              <a:t>, </a:t>
            </a:r>
            <a:r>
              <a:rPr lang="ko-KR" altLang="en-US" dirty="0"/>
              <a:t>그리고 의사의 친절함 이렇게 세 가지로 나누어 해결 방안을 제시하고자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73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팀이 내놓은 해결방안 그 중 첫번째로 시간적인 접근성을 용이하게 만들고자 영업시간을 연장하는 것입니다</a:t>
            </a:r>
            <a:r>
              <a:rPr lang="en-US" altLang="ko-KR" dirty="0"/>
              <a:t>. </a:t>
            </a:r>
            <a:r>
              <a:rPr lang="ko-KR" altLang="en-US" dirty="0"/>
              <a:t>위 자료에 따르면 직장인 평균 퇴근시간은 </a:t>
            </a:r>
            <a:r>
              <a:rPr lang="en-US" altLang="ko-KR" dirty="0"/>
              <a:t>7</a:t>
            </a:r>
            <a:r>
              <a:rPr lang="ko-KR" altLang="en-US" dirty="0"/>
              <a:t>시에 가까운 저녁 </a:t>
            </a:r>
            <a:r>
              <a:rPr lang="en-US" altLang="ko-KR" dirty="0"/>
              <a:t>6</a:t>
            </a:r>
            <a:r>
              <a:rPr lang="ko-KR" altLang="en-US" dirty="0"/>
              <a:t>시 </a:t>
            </a:r>
            <a:r>
              <a:rPr lang="en-US" altLang="ko-KR" dirty="0"/>
              <a:t>45</a:t>
            </a:r>
            <a:r>
              <a:rPr lang="ko-KR" altLang="en-US" dirty="0"/>
              <a:t>분으로 이동시간까지 고려한다면 퇴근 후 저희 병원 영업시간 내에 진료를 받는다는 것은 실질적으로 불가능하다고 생각됩니다</a:t>
            </a:r>
            <a:r>
              <a:rPr lang="en-US" altLang="ko-KR" dirty="0"/>
              <a:t>. </a:t>
            </a:r>
            <a:r>
              <a:rPr lang="ko-KR" altLang="en-US" dirty="0"/>
              <a:t>이에 저희 팀은 주 </a:t>
            </a:r>
            <a:r>
              <a:rPr lang="en-US" altLang="ko-KR" dirty="0"/>
              <a:t>3</a:t>
            </a:r>
            <a:r>
              <a:rPr lang="ko-KR" altLang="en-US" dirty="0"/>
              <a:t>회 저녁 </a:t>
            </a:r>
            <a:r>
              <a:rPr lang="en-US" altLang="ko-KR" dirty="0"/>
              <a:t>8</a:t>
            </a:r>
            <a:r>
              <a:rPr lang="ko-KR" altLang="en-US" dirty="0"/>
              <a:t>시까지 야간 진료를 제안하여 이러한 경제활동인구 층의 시간적 접근성을 용이하게 만들어보고자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9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분석한 데이터를 바탕으로 자세 교정 및 식단 치료를 </a:t>
            </a:r>
            <a:r>
              <a:rPr lang="en-US" altLang="ko-KR" dirty="0"/>
              <a:t>All in one </a:t>
            </a:r>
            <a:r>
              <a:rPr lang="ko-KR" altLang="en-US" dirty="0"/>
              <a:t>케어 시스템을 구상해보았습니다</a:t>
            </a:r>
            <a:r>
              <a:rPr lang="en-US" altLang="ko-KR" dirty="0"/>
              <a:t>. </a:t>
            </a:r>
            <a:r>
              <a:rPr lang="ko-KR" altLang="en-US" dirty="0"/>
              <a:t>위의 데이터를 분석해본 결과 기존 병력이나 합병증 여부가 재발에 꽤 큰 영향력이 있다는 것을 확인할 수 있었습니다</a:t>
            </a:r>
            <a:r>
              <a:rPr lang="en-US" altLang="ko-KR" dirty="0"/>
              <a:t>.</a:t>
            </a:r>
            <a:r>
              <a:rPr lang="ko-KR" altLang="en-US" dirty="0"/>
              <a:t> 그래서 저희 병원에서는 환자의 병력에 알맞은 식단을 제시하고 간단한 자세 교정 </a:t>
            </a:r>
            <a:r>
              <a:rPr lang="en-US" altLang="ko-KR" dirty="0"/>
              <a:t>Class</a:t>
            </a:r>
            <a:r>
              <a:rPr lang="ko-KR" altLang="en-US" dirty="0"/>
              <a:t>를 제공하려고 합니다</a:t>
            </a:r>
            <a:r>
              <a:rPr lang="en-US" altLang="ko-KR" dirty="0"/>
              <a:t>. </a:t>
            </a:r>
            <a:r>
              <a:rPr lang="ko-KR" altLang="en-US" dirty="0"/>
              <a:t>이를 통해서 환자들에게 물리치료시설나 피트니스센터를 방문하지 않더라도 병원 내에서 자체적으로 이를 해결할 수 있도록 하면서 보다 환자 입장에서는 더 정확한 애프터 케어와 비용 절약 효과를 기대해 볼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72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프리미엄 멤버십을 개설하여 고객 층에 따라 집중적인 의료 서비스를 제공하고 저희 병원에 대한 브랜드 로열티를 </a:t>
            </a:r>
            <a:r>
              <a:rPr lang="ko-KR" altLang="en-US" dirty="0" err="1"/>
              <a:t>증대시켜</a:t>
            </a:r>
            <a:r>
              <a:rPr lang="ko-KR" altLang="en-US" dirty="0"/>
              <a:t> 재방문을 유도하고자 합니다</a:t>
            </a:r>
            <a:r>
              <a:rPr lang="en-US" altLang="ko-KR" dirty="0"/>
              <a:t>. </a:t>
            </a:r>
            <a:r>
              <a:rPr lang="ko-KR" altLang="en-US" dirty="0"/>
              <a:t>멤버십의 내용으로는 첫째</a:t>
            </a:r>
            <a:r>
              <a:rPr lang="en-US" altLang="ko-KR" dirty="0"/>
              <a:t>, </a:t>
            </a:r>
            <a:r>
              <a:rPr lang="ko-KR" altLang="en-US" dirty="0"/>
              <a:t>의사</a:t>
            </a:r>
            <a:r>
              <a:rPr lang="en-US" altLang="ko-KR" dirty="0"/>
              <a:t>-</a:t>
            </a:r>
            <a:r>
              <a:rPr lang="ko-KR" altLang="en-US" dirty="0"/>
              <a:t>환자 간 관계 개선에 도움이 될 수 있도록 환자의 특성에 맞춘 주치의를 배치합니다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진료 대기 시간을 줄이기 위한 별도의 프리미엄 라운지를 개설합니다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척추 질환이 유전적 영향이 크다는 점에 착안하여 가족 멤버십을 개설하고 이에 대한 추가적인 진료비 할인혜택을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95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물리적 접근성을 높이기 위한 해결 방안으로 방문 간호사 서비스와 환자 픽업 서비스를 제안하고자 합니다</a:t>
            </a:r>
            <a:r>
              <a:rPr lang="en-US" altLang="ko-KR" dirty="0"/>
              <a:t>. </a:t>
            </a:r>
            <a:r>
              <a:rPr lang="ko-KR" altLang="en-US" dirty="0"/>
              <a:t>이동이 불가한 환자에게는 간호사 방문 서비스</a:t>
            </a:r>
            <a:r>
              <a:rPr lang="en-US" altLang="ko-KR" dirty="0"/>
              <a:t>, </a:t>
            </a:r>
            <a:r>
              <a:rPr lang="ko-KR" altLang="en-US" dirty="0"/>
              <a:t>거동이 어려운 환자에게는 차량 픽업 서비스를 제공하여 병원과 환자 간의 물리적 거리를 줄여 병원 방문 편리성을 </a:t>
            </a:r>
            <a:r>
              <a:rPr lang="ko-KR" altLang="en-US" dirty="0" err="1"/>
              <a:t>증대시키고</a:t>
            </a:r>
            <a:r>
              <a:rPr lang="ko-KR" altLang="en-US" dirty="0"/>
              <a:t> 고객 재방문을 유도하는 효과를 기대해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90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해결방안으로 환자들이 본인의 몸 상태에 맞는 보다 정확한 의학정보를 접해볼 수 있고 동시에 보다 나은 접근성을 제공할 수 있도록 병원 자체 어플리케이션을 제작하고자 합니다</a:t>
            </a:r>
            <a:r>
              <a:rPr lang="en-US" altLang="ko-KR" dirty="0"/>
              <a:t>. </a:t>
            </a:r>
            <a:r>
              <a:rPr lang="ko-KR" altLang="en-US" dirty="0"/>
              <a:t>어플리케이션 내에는 병원 소식</a:t>
            </a:r>
            <a:r>
              <a:rPr lang="en-US" altLang="ko-KR" dirty="0"/>
              <a:t>, </a:t>
            </a:r>
            <a:r>
              <a:rPr lang="ko-KR" altLang="en-US" dirty="0"/>
              <a:t>환자 맞춤 </a:t>
            </a:r>
            <a:r>
              <a:rPr lang="ko-KR" altLang="en-US" dirty="0" err="1"/>
              <a:t>정보뿐만</a:t>
            </a:r>
            <a:r>
              <a:rPr lang="ko-KR" altLang="en-US" dirty="0"/>
              <a:t> 아니라 위에서 제시한 </a:t>
            </a:r>
            <a:r>
              <a:rPr lang="ko-KR" altLang="en-US" dirty="0" err="1"/>
              <a:t>에프터</a:t>
            </a:r>
            <a:r>
              <a:rPr lang="ko-KR" altLang="en-US" dirty="0"/>
              <a:t> 케어 시스템과 프리미엄 라운지 관련 정보가 담길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14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59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첫째로</a:t>
            </a:r>
            <a:r>
              <a:rPr lang="en-US" altLang="ko-KR" dirty="0"/>
              <a:t>, 2020</a:t>
            </a:r>
            <a:r>
              <a:rPr lang="ko-KR" altLang="en-US" dirty="0"/>
              <a:t>년에 가장 두드러지게 변한 부분은 코로나</a:t>
            </a:r>
            <a:r>
              <a:rPr lang="en-US" altLang="ko-KR" dirty="0"/>
              <a:t>19 </a:t>
            </a:r>
            <a:r>
              <a:rPr lang="ko-KR" altLang="en-US" dirty="0"/>
              <a:t>바이러스의 창궐이라고 할 수 있겠습니다</a:t>
            </a:r>
            <a:r>
              <a:rPr lang="en-US" altLang="ko-KR" dirty="0"/>
              <a:t>. </a:t>
            </a: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 환자가 증가함에 따라 전염에 대한 공포감이 조성된 사회 분위기에 오히려 병원을 찾는 환자가 감소하였고 저희 병원 역시 이러한 악재에서 벗어나지 못해 매출 감소에 직면해 있는 실정입니다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8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이후에 사회 분위기는 많은 변화를 겪었습니다</a:t>
            </a:r>
            <a:r>
              <a:rPr lang="en-US" altLang="ko-KR" dirty="0"/>
              <a:t>. </a:t>
            </a:r>
            <a:r>
              <a:rPr lang="ko-KR" altLang="en-US" dirty="0"/>
              <a:t>내원을 꺼리는 환자들은 인터넷에 자신의 증상을 검색하기 시작하였고 이러한 정보들 중 잘못된 지식을 전달하거나 알맞은 지식을 바탕으로 만들어지지 않은 민간 의료기기를 맹신하는 등 저마다 신체적 특징이 다른 환자에게 적합하지 않은 의학 정보를 맹신하는 사회 풍조 또한 환자의 재방문을 감소시키는 요인이라고 생각했습니다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57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나온 이야기를 다시 정리해 보겠습니다</a:t>
            </a:r>
            <a:r>
              <a:rPr lang="en-US" altLang="ko-KR" dirty="0"/>
              <a:t>.</a:t>
            </a:r>
            <a:r>
              <a:rPr lang="ko-KR" altLang="en-US" dirty="0"/>
              <a:t> 현재 척추 질환 발병률이 증가하고 있는 상황 속에서 저희 병원은 수준 높은 의료 서비스를 통해 높은 수술환자 증가율을 기록하고 있으나 수술 후 지속적인 </a:t>
            </a:r>
            <a:r>
              <a:rPr lang="en-US" altLang="ko-KR" dirty="0"/>
              <a:t>Care </a:t>
            </a:r>
            <a:r>
              <a:rPr lang="ko-KR" altLang="en-US" dirty="0"/>
              <a:t>시스템을 개선함으로써 코로나</a:t>
            </a:r>
            <a:r>
              <a:rPr lang="en-US" altLang="ko-KR" dirty="0"/>
              <a:t>19 </a:t>
            </a:r>
            <a:r>
              <a:rPr lang="ko-KR" altLang="en-US" dirty="0"/>
              <a:t>상황 속 재방문 감소로 인한 매출 감소 현상을 벗어나보고자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56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분석에 활용한 데이터는 다음과 같습니다</a:t>
            </a:r>
            <a:r>
              <a:rPr lang="en-US" altLang="ko-KR" dirty="0"/>
              <a:t>. </a:t>
            </a:r>
            <a:r>
              <a:rPr lang="ko-KR" altLang="en-US" dirty="0"/>
              <a:t>위 세 가지 데이터를 활용해서 수술에 실패하는 환자들과 수술이 성공한 후에도 재발하는 환자들은 어떠한 특징을 가지고 있는 지에 대해서 분석해보겠습니다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0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 다음과 같은 </a:t>
            </a:r>
            <a:r>
              <a:rPr lang="ko-KR" altLang="en-US" dirty="0" err="1"/>
              <a:t>결측치가</a:t>
            </a:r>
            <a:r>
              <a:rPr lang="ko-KR" altLang="en-US" dirty="0"/>
              <a:t> 존재하였고</a:t>
            </a:r>
            <a:r>
              <a:rPr lang="en-US" altLang="ko-KR" dirty="0"/>
              <a:t> </a:t>
            </a:r>
            <a:r>
              <a:rPr lang="ko-KR" altLang="en-US" dirty="0"/>
              <a:t>주요 처리 부분만 간단히 설명 드리겠습니다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ODI </a:t>
            </a:r>
            <a:r>
              <a:rPr lang="ko-KR" altLang="en-US" dirty="0"/>
              <a:t>컬럼에서 </a:t>
            </a:r>
            <a:r>
              <a:rPr lang="en-US" altLang="ko-KR" dirty="0"/>
              <a:t>1432</a:t>
            </a:r>
            <a:r>
              <a:rPr lang="ko-KR" altLang="en-US" dirty="0"/>
              <a:t>개의 </a:t>
            </a:r>
            <a:r>
              <a:rPr lang="ko-KR" altLang="en-US" dirty="0" err="1"/>
              <a:t>결측치가</a:t>
            </a:r>
            <a:r>
              <a:rPr lang="ko-KR" altLang="en-US" dirty="0"/>
              <a:t> 발견되었습니다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ODI</a:t>
            </a:r>
            <a:r>
              <a:rPr lang="ko-KR" altLang="en-US" dirty="0"/>
              <a:t>란 기능장애지수로 환자의 일생생활 활동 가능 정도를 수치화 한 자료로서 주관적인 환자의 판단으로 작성이 되는 부분이기에 </a:t>
            </a:r>
            <a:r>
              <a:rPr lang="ko-KR" altLang="en-US" dirty="0" err="1"/>
              <a:t>결측치의</a:t>
            </a:r>
            <a:r>
              <a:rPr lang="ko-KR" altLang="en-US" dirty="0"/>
              <a:t> 수도 많아 평균이나 중간 값으로 대체하기엔 대표성이 없다고 판단하여 열 전체를 삭제하였습니다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6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확인해본 결과</a:t>
            </a:r>
            <a:r>
              <a:rPr lang="en-US" altLang="ko-KR" dirty="0"/>
              <a:t>, </a:t>
            </a:r>
            <a:r>
              <a:rPr lang="ko-KR" altLang="en-US" dirty="0"/>
              <a:t>저희가 모델링할 모델의 정확도를 떨어뜨릴 만한 이상치를 처리하였고</a:t>
            </a:r>
            <a:r>
              <a:rPr lang="en-US" altLang="ko-KR" dirty="0"/>
              <a:t> </a:t>
            </a:r>
            <a:r>
              <a:rPr lang="ko-KR" altLang="en-US" dirty="0"/>
              <a:t>신장이 주는 영향없이 체중과의 관련성을 확인해보고자 비만도 컬럼을 추가하였습니다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50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범주형 데이터에 대한 처리과정 입니다</a:t>
            </a:r>
            <a:r>
              <a:rPr lang="en-US" altLang="ko-KR" dirty="0"/>
              <a:t>. 15</a:t>
            </a:r>
            <a:r>
              <a:rPr lang="ko-KR" altLang="en-US" dirty="0"/>
              <a:t>세부터 </a:t>
            </a:r>
            <a:r>
              <a:rPr lang="en-US" altLang="ko-KR" dirty="0"/>
              <a:t>86</a:t>
            </a:r>
            <a:r>
              <a:rPr lang="ko-KR" altLang="en-US" dirty="0"/>
              <a:t>세까지 </a:t>
            </a:r>
            <a:r>
              <a:rPr lang="ko-KR" altLang="en-US" dirty="0" err="1"/>
              <a:t>분포해있는</a:t>
            </a:r>
            <a:r>
              <a:rPr lang="ko-KR" altLang="en-US" dirty="0"/>
              <a:t> 연령이라는 연속형 데이터에 대하여 </a:t>
            </a:r>
            <a:r>
              <a:rPr lang="en-US" altLang="ko-KR" dirty="0"/>
              <a:t>31</a:t>
            </a:r>
            <a:r>
              <a:rPr lang="ko-KR" altLang="en-US" dirty="0"/>
              <a:t>세부터 </a:t>
            </a:r>
            <a:r>
              <a:rPr lang="en-US" altLang="ko-KR" dirty="0"/>
              <a:t>60</a:t>
            </a:r>
            <a:r>
              <a:rPr lang="ko-KR" altLang="en-US" dirty="0"/>
              <a:t>세와 그 외 이렇게 두 구간으로 분할하였고 </a:t>
            </a:r>
            <a:r>
              <a:rPr lang="ko-KR" altLang="en-US" dirty="0" err="1"/>
              <a:t>머신러닝이</a:t>
            </a:r>
            <a:r>
              <a:rPr lang="ko-KR" altLang="en-US" dirty="0"/>
              <a:t> 가능하도록 더미 변수화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6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0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9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9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4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6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5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4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77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f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0380F-ABD0-6C73-589C-F3EDFCD8A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82736"/>
            <a:ext cx="12192000" cy="778211"/>
          </a:xfrm>
        </p:spPr>
        <p:txBody>
          <a:bodyPr lIns="360000" tIns="360000" rIns="360000" bIns="36000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Team 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Fire</a:t>
            </a:r>
            <a:b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</a:b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이현광</a:t>
            </a:r>
            <a:r>
              <a:rPr lang="en-US" altLang="ko-KR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 건</a:t>
            </a:r>
            <a:r>
              <a:rPr lang="en-US" altLang="ko-KR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백민수</a:t>
            </a:r>
            <a:r>
              <a:rPr lang="en-US" altLang="ko-KR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탁유진</a:t>
            </a:r>
            <a:r>
              <a:rPr lang="en-US" altLang="ko-KR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김인서</a:t>
            </a:r>
            <a:endParaRPr lang="ko-KR" altLang="en-US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E31A2B-693A-8303-AF68-B919FC872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53736"/>
            <a:ext cx="12192000" cy="3429000"/>
          </a:xfrm>
        </p:spPr>
        <p:txBody>
          <a:bodyPr lIns="360000" tIns="360000" rIns="360000" bIns="360000" anchor="b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0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수술환자 데이터 분석을 통한</a:t>
            </a:r>
            <a:endParaRPr lang="en-US" altLang="ko-KR" sz="40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40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디스크 재발 환자 예측과 지속 케어 시스템 개선</a:t>
            </a:r>
            <a:endParaRPr lang="en-US" altLang="ko-KR" sz="105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A91911-CD7F-828D-BF22-A67AF5654F1C}"/>
              </a:ext>
            </a:extLst>
          </p:cNvPr>
          <p:cNvCxnSpPr>
            <a:cxnSpLocks/>
          </p:cNvCxnSpPr>
          <p:nvPr/>
        </p:nvCxnSpPr>
        <p:spPr>
          <a:xfrm flipV="1">
            <a:off x="359923" y="4482736"/>
            <a:ext cx="11832077" cy="1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17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데이터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25089C-F310-DF1A-EECC-04F6EB2EB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548866"/>
              </p:ext>
            </p:extLst>
          </p:nvPr>
        </p:nvGraphicFramePr>
        <p:xfrm>
          <a:off x="366408" y="2923041"/>
          <a:ext cx="5646585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06655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916994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944545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558426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526796">
                  <a:extLst>
                    <a:ext uri="{9D8B030D-6E8A-4147-A177-3AD203B41FA5}">
                      <a16:colId xmlns:a16="http://schemas.microsoft.com/office/drawing/2014/main" val="2269295990"/>
                    </a:ext>
                  </a:extLst>
                </a:gridCol>
                <a:gridCol w="974690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91847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사무직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공무원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무직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기타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449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164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415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9F1FCB1-7043-DE39-6076-D5B6E2B48B99}"/>
              </a:ext>
            </a:extLst>
          </p:cNvPr>
          <p:cNvSpPr txBox="1">
            <a:spLocks/>
          </p:cNvSpPr>
          <p:nvPr/>
        </p:nvSpPr>
        <p:spPr>
          <a:xfrm>
            <a:off x="366407" y="1935898"/>
            <a:ext cx="6202344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2-1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직업 </a:t>
            </a:r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Column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구간 분할</a:t>
            </a: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5A9C78D1-C97A-BF44-9E83-A2719411C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47347"/>
              </p:ext>
            </p:extLst>
          </p:nvPr>
        </p:nvGraphicFramePr>
        <p:xfrm>
          <a:off x="7633060" y="2923041"/>
          <a:ext cx="4192533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51183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70147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639871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 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922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972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F0D59C-F8C0-2B74-8A36-FF7AD2EF7B31}"/>
              </a:ext>
            </a:extLst>
          </p:cNvPr>
          <p:cNvSpPr txBox="1">
            <a:spLocks/>
          </p:cNvSpPr>
          <p:nvPr/>
        </p:nvSpPr>
        <p:spPr>
          <a:xfrm>
            <a:off x="366407" y="4433962"/>
            <a:ext cx="6043724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2-2 </a:t>
            </a:r>
            <a:r>
              <a:rPr lang="ko-KR" altLang="en-US" sz="2800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직업군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더미 변수화</a:t>
            </a: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7014EE6-A528-84AD-D327-068DE0126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619419"/>
              </p:ext>
            </p:extLst>
          </p:nvPr>
        </p:nvGraphicFramePr>
        <p:xfrm>
          <a:off x="7000174" y="5380256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 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2ED8AE-5386-C647-51C7-7774D5DE42C1}"/>
              </a:ext>
            </a:extLst>
          </p:cNvPr>
          <p:cNvSpPr/>
          <p:nvPr/>
        </p:nvSpPr>
        <p:spPr>
          <a:xfrm>
            <a:off x="5500153" y="5533307"/>
            <a:ext cx="1191693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330A0998-8E2F-BAF0-5D82-E8D8C1A34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234599"/>
              </p:ext>
            </p:extLst>
          </p:nvPr>
        </p:nvGraphicFramePr>
        <p:xfrm>
          <a:off x="674734" y="5385239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 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3525D63-34A9-DD81-5E04-FD15960EFF35}"/>
              </a:ext>
            </a:extLst>
          </p:cNvPr>
          <p:cNvSpPr/>
          <p:nvPr/>
        </p:nvSpPr>
        <p:spPr>
          <a:xfrm>
            <a:off x="6307495" y="3071803"/>
            <a:ext cx="1045028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905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데이터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25089C-F310-DF1A-EECC-04F6EB2EB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508393"/>
              </p:ext>
            </p:extLst>
          </p:nvPr>
        </p:nvGraphicFramePr>
        <p:xfrm>
          <a:off x="823607" y="2651126"/>
          <a:ext cx="10363793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79798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이동척도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Up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Up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Middle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1260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513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9F1FCB1-7043-DE39-6076-D5B6E2B48B99}"/>
              </a:ext>
            </a:extLst>
          </p:cNvPr>
          <p:cNvSpPr txBox="1">
            <a:spLocks/>
          </p:cNvSpPr>
          <p:nvPr/>
        </p:nvSpPr>
        <p:spPr>
          <a:xfrm>
            <a:off x="366407" y="1747346"/>
            <a:ext cx="7639257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3-1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척추이동척도 </a:t>
            </a:r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Column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더미 변수화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2ED8AE-5386-C647-51C7-7774D5DE42C1}"/>
              </a:ext>
            </a:extLst>
          </p:cNvPr>
          <p:cNvSpPr/>
          <p:nvPr/>
        </p:nvSpPr>
        <p:spPr>
          <a:xfrm rot="5400000">
            <a:off x="5635186" y="3925730"/>
            <a:ext cx="921626" cy="870527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6F6A705-AF9A-8376-1024-4F69F2DC9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200812"/>
              </p:ext>
            </p:extLst>
          </p:nvPr>
        </p:nvGraphicFramePr>
        <p:xfrm>
          <a:off x="823607" y="5110654"/>
          <a:ext cx="10363793" cy="12316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79798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700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이동척도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Up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Up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Middle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49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EDA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연속형 변수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5E41D5F-A8FF-AB8F-58AE-08BD5B8D9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54908"/>
              </p:ext>
            </p:extLst>
          </p:nvPr>
        </p:nvGraphicFramePr>
        <p:xfrm>
          <a:off x="1534747" y="2086222"/>
          <a:ext cx="9122505" cy="1666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995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797515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832251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823566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796178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</a:tblGrid>
              <a:tr h="349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BMI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헤모글로빈수치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수술시간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31648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4C60A901-E5F6-1FC3-FED7-39BD06BF0972}"/>
              </a:ext>
            </a:extLst>
          </p:cNvPr>
          <p:cNvGrpSpPr/>
          <p:nvPr/>
        </p:nvGrpSpPr>
        <p:grpSpPr>
          <a:xfrm>
            <a:off x="1534750" y="2428605"/>
            <a:ext cx="9122505" cy="1356166"/>
            <a:chOff x="-154774" y="5233703"/>
            <a:chExt cx="8812956" cy="1215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9236191-B458-3D68-32FE-638530E56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4774" y="5233703"/>
              <a:ext cx="5298369" cy="1215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488958A-0B74-5FC6-4169-12D3E3AB9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3594" y="5233703"/>
              <a:ext cx="3514588" cy="1215000"/>
            </a:xfrm>
            <a:prstGeom prst="rect">
              <a:avLst/>
            </a:prstGeom>
          </p:spPr>
        </p:pic>
      </p:grp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732001EF-0C5B-90D4-6E36-92B254BF7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16906"/>
              </p:ext>
            </p:extLst>
          </p:nvPr>
        </p:nvGraphicFramePr>
        <p:xfrm>
          <a:off x="1534747" y="4512906"/>
          <a:ext cx="9122505" cy="154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995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797515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832251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823566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796178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</a:tblGrid>
              <a:tr h="31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전방디스크높이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후방디스크높이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MF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ES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Seg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Angle(raw)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골밀도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229877"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394EC9-3E04-4B7A-564A-CF6A7A0DEA33}"/>
              </a:ext>
            </a:extLst>
          </p:cNvPr>
          <p:cNvGrpSpPr/>
          <p:nvPr/>
        </p:nvGrpSpPr>
        <p:grpSpPr>
          <a:xfrm>
            <a:off x="1534747" y="4853324"/>
            <a:ext cx="9122504" cy="1253265"/>
            <a:chOff x="501163" y="4455116"/>
            <a:chExt cx="8822581" cy="12240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9872E9E-0C93-B6F4-5696-11F57BB1F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163" y="4455116"/>
              <a:ext cx="5298370" cy="122406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7C1071B-D07C-4A50-4E7B-DA59ABDC1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99533" y="4456400"/>
              <a:ext cx="3524211" cy="1222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85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EDA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변수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5E41D5F-A8FF-AB8F-58AE-08BD5B8D9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45101"/>
              </p:ext>
            </p:extLst>
          </p:nvPr>
        </p:nvGraphicFramePr>
        <p:xfrm>
          <a:off x="1547884" y="2079370"/>
          <a:ext cx="9204425" cy="163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815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813657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848704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839942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812307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</a:tblGrid>
              <a:tr h="352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수술기법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디스크위치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성별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과거수술횟수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28669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F05BE5-DCC4-3AAE-E33B-0CDC6877E88D}"/>
              </a:ext>
            </a:extLst>
          </p:cNvPr>
          <p:cNvGrpSpPr/>
          <p:nvPr/>
        </p:nvGrpSpPr>
        <p:grpSpPr>
          <a:xfrm>
            <a:off x="1547885" y="2423219"/>
            <a:ext cx="9204422" cy="1279913"/>
            <a:chOff x="1588816" y="1873376"/>
            <a:chExt cx="8812956" cy="118638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021EA47-0E51-786B-CF28-473B04D2E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-84" b="68842"/>
            <a:stretch/>
          </p:blipFill>
          <p:spPr>
            <a:xfrm>
              <a:off x="1588816" y="1873376"/>
              <a:ext cx="5331746" cy="118637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25125F-7F1F-47EA-7754-D0DD1AB96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298" r="34584" b="37965"/>
            <a:stretch/>
          </p:blipFill>
          <p:spPr>
            <a:xfrm>
              <a:off x="6910937" y="1897352"/>
              <a:ext cx="3490835" cy="1162404"/>
            </a:xfrm>
            <a:prstGeom prst="rect">
              <a:avLst/>
            </a:prstGeom>
          </p:spPr>
        </p:pic>
      </p:grpSp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8EDADE62-FCF1-6563-E758-1CC3C7A4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00903"/>
              </p:ext>
            </p:extLst>
          </p:nvPr>
        </p:nvGraphicFramePr>
        <p:xfrm>
          <a:off x="753686" y="4472214"/>
          <a:ext cx="10684627" cy="1639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483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829814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732998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781405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781406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  <a:gridCol w="1739521">
                  <a:extLst>
                    <a:ext uri="{9D8B030D-6E8A-4147-A177-3AD203B41FA5}">
                      <a16:colId xmlns:a16="http://schemas.microsoft.com/office/drawing/2014/main" val="1021891061"/>
                    </a:ext>
                  </a:extLst>
                </a:gridCol>
              </a:tblGrid>
              <a:tr h="37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고혈압여부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스테로이드치료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2640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0997C2-E55C-4F98-D0E6-62E3BAE9516C}"/>
              </a:ext>
            </a:extLst>
          </p:cNvPr>
          <p:cNvGrpSpPr/>
          <p:nvPr/>
        </p:nvGrpSpPr>
        <p:grpSpPr>
          <a:xfrm>
            <a:off x="767978" y="4802377"/>
            <a:ext cx="10670336" cy="1325893"/>
            <a:chOff x="775122" y="4134558"/>
            <a:chExt cx="10641755" cy="120592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E328941-1945-0DD5-E926-A0BBF4E14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623" t="31017" r="-687" b="37649"/>
            <a:stretch/>
          </p:blipFill>
          <p:spPr>
            <a:xfrm>
              <a:off x="775122" y="4134558"/>
              <a:ext cx="1881451" cy="118638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674A5C-F868-225F-9323-330777536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96" t="62539" r="32415" b="549"/>
            <a:stretch/>
          </p:blipFill>
          <p:spPr>
            <a:xfrm>
              <a:off x="2582123" y="4160804"/>
              <a:ext cx="3560701" cy="117968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678413B-7E2D-9E7D-B975-5679D1CE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2825" y="4160804"/>
              <a:ext cx="5274052" cy="1160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156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2D93D3F-225C-1578-D1FA-4378D1DCF66D}"/>
              </a:ext>
            </a:extLst>
          </p:cNvPr>
          <p:cNvSpPr/>
          <p:nvPr/>
        </p:nvSpPr>
        <p:spPr>
          <a:xfrm>
            <a:off x="366408" y="1970610"/>
            <a:ext cx="3502948" cy="834974"/>
          </a:xfrm>
          <a:prstGeom prst="round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 정보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문진 결과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A2EB427-CF60-4AE3-C7F3-BA9B19E8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모델링 계획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C8245B-36E6-D3CC-18F5-80BB81C881B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920F9DB-A077-F625-CA75-0160A60A51C1}"/>
              </a:ext>
            </a:extLst>
          </p:cNvPr>
          <p:cNvSpPr/>
          <p:nvPr/>
        </p:nvSpPr>
        <p:spPr>
          <a:xfrm>
            <a:off x="4344526" y="1970610"/>
            <a:ext cx="3502948" cy="834974"/>
          </a:xfrm>
          <a:prstGeom prst="round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결과 데이터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F2C61F9-E34F-40F7-6C87-7B584DFC2C1A}"/>
              </a:ext>
            </a:extLst>
          </p:cNvPr>
          <p:cNvSpPr/>
          <p:nvPr/>
        </p:nvSpPr>
        <p:spPr>
          <a:xfrm>
            <a:off x="8322644" y="1970610"/>
            <a:ext cx="3502948" cy="834974"/>
          </a:xfrm>
          <a:prstGeom prst="round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 정보 데이터</a:t>
            </a:r>
            <a:endParaRPr lang="en-US" altLang="ko-KR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7102CF2C-D323-AB36-4B27-AEE0A484B001}"/>
              </a:ext>
            </a:extLst>
          </p:cNvPr>
          <p:cNvSpPr/>
          <p:nvPr/>
        </p:nvSpPr>
        <p:spPr>
          <a:xfrm rot="16200000">
            <a:off x="5732008" y="-594361"/>
            <a:ext cx="683070" cy="8046722"/>
          </a:xfrm>
          <a:prstGeom prst="leftBrace">
            <a:avLst/>
          </a:prstGeom>
          <a:ln w="44450">
            <a:solidFill>
              <a:srgbClr val="C7E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5205E28-6DDB-7CA8-FB97-143D99672085}"/>
              </a:ext>
            </a:extLst>
          </p:cNvPr>
          <p:cNvSpPr/>
          <p:nvPr/>
        </p:nvSpPr>
        <p:spPr>
          <a:xfrm>
            <a:off x="4344526" y="4052415"/>
            <a:ext cx="3502948" cy="1737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성별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직업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흡연 여부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Modic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Change,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디스크 위치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과거수술이력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나이 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6400670-AAE5-459E-F27F-DF2F0B3ABF93}"/>
              </a:ext>
            </a:extLst>
          </p:cNvPr>
          <p:cNvSpPr/>
          <p:nvPr/>
        </p:nvSpPr>
        <p:spPr>
          <a:xfrm>
            <a:off x="1181671" y="4052415"/>
            <a:ext cx="1737019" cy="1737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Test Data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화살표: 줄무늬가 있는 오른쪽 22">
            <a:extLst>
              <a:ext uri="{FF2B5EF4-FFF2-40B4-BE49-F238E27FC236}">
                <a16:creationId xmlns:a16="http://schemas.microsoft.com/office/drawing/2014/main" id="{05FBE019-F0E2-73A7-BF8B-012E530EC139}"/>
              </a:ext>
            </a:extLst>
          </p:cNvPr>
          <p:cNvSpPr/>
          <p:nvPr/>
        </p:nvSpPr>
        <p:spPr>
          <a:xfrm>
            <a:off x="3166712" y="4649002"/>
            <a:ext cx="943275" cy="519764"/>
          </a:xfrm>
          <a:prstGeom prst="striped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화살표: 줄무늬가 있는 오른쪽 23">
            <a:extLst>
              <a:ext uri="{FF2B5EF4-FFF2-40B4-BE49-F238E27FC236}">
                <a16:creationId xmlns:a16="http://schemas.microsoft.com/office/drawing/2014/main" id="{600171FE-B3A1-7CBD-427A-EE948D30A021}"/>
              </a:ext>
            </a:extLst>
          </p:cNvPr>
          <p:cNvSpPr/>
          <p:nvPr/>
        </p:nvSpPr>
        <p:spPr>
          <a:xfrm>
            <a:off x="8082012" y="5119675"/>
            <a:ext cx="943275" cy="519764"/>
          </a:xfrm>
          <a:prstGeom prst="striped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화살표: 줄무늬가 있는 오른쪽 1">
            <a:extLst>
              <a:ext uri="{FF2B5EF4-FFF2-40B4-BE49-F238E27FC236}">
                <a16:creationId xmlns:a16="http://schemas.microsoft.com/office/drawing/2014/main" id="{5294F3BA-BBC5-EBF2-C3B4-B8240474D5F5}"/>
              </a:ext>
            </a:extLst>
          </p:cNvPr>
          <p:cNvSpPr/>
          <p:nvPr/>
        </p:nvSpPr>
        <p:spPr>
          <a:xfrm>
            <a:off x="8082013" y="4315164"/>
            <a:ext cx="943275" cy="519764"/>
          </a:xfrm>
          <a:prstGeom prst="stripedRightArrow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D1E91-F3A1-BD01-3507-70291093AE1B}"/>
              </a:ext>
            </a:extLst>
          </p:cNvPr>
          <p:cNvSpPr txBox="1"/>
          <p:nvPr/>
        </p:nvSpPr>
        <p:spPr>
          <a:xfrm>
            <a:off x="9273310" y="519489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예측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9CB8C-51CA-B86E-5133-13A38E0A3219}"/>
              </a:ext>
            </a:extLst>
          </p:cNvPr>
          <p:cNvSpPr txBox="1"/>
          <p:nvPr/>
        </p:nvSpPr>
        <p:spPr>
          <a:xfrm>
            <a:off x="9259827" y="438281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예측</a:t>
            </a:r>
          </a:p>
        </p:txBody>
      </p:sp>
    </p:spTree>
    <p:extLst>
      <p:ext uri="{BB962C8B-B14F-4D97-AF65-F5344CB8AC3E}">
        <p14:creationId xmlns:p14="http://schemas.microsoft.com/office/powerpoint/2010/main" val="231160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모델링</a:t>
            </a:r>
            <a:endParaRPr lang="ko-KR" altLang="en-US" sz="3200" dirty="0">
              <a:solidFill>
                <a:srgbClr val="8CD2E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43D934-19D3-4B57-8CCA-9D29E8EBD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9104"/>
              </p:ext>
            </p:extLst>
          </p:nvPr>
        </p:nvGraphicFramePr>
        <p:xfrm>
          <a:off x="1125745" y="1934421"/>
          <a:ext cx="2634244" cy="431451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3424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effectLst/>
                          <a:latin typeface="Consolas" panose="020B0609020204030204" pitchFamily="49" charset="0"/>
                        </a:rPr>
                        <a:t>RandomForest</a:t>
                      </a:r>
                      <a:endParaRPr lang="en-US" altLang="ko-KR" sz="20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effectLst/>
                          <a:latin typeface="Consolas" panose="020B0609020204030204" pitchFamily="49" charset="0"/>
                        </a:rPr>
                        <a:t>Regressor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35567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criterion=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altLang="ko-KR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mse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’</a:t>
                      </a:r>
                      <a:endParaRPr lang="en-US" altLang="ko-KR" sz="18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max_depth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min_samples_leaf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800" b="1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random_state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r>
                        <a:rPr lang="en-US" altLang="ko-KR" sz="1800" b="1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707DD43-9D1B-7E8D-28FA-D2AE79000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59796"/>
              </p:ext>
            </p:extLst>
          </p:nvPr>
        </p:nvGraphicFramePr>
        <p:xfrm>
          <a:off x="4835301" y="1934421"/>
          <a:ext cx="2634244" cy="431451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3424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GradientBoosting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Regressor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35567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max_depth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altLang="ko-KR" sz="1800" b="1" dirty="0">
                        <a:solidFill>
                          <a:srgbClr val="40404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min_samples_leaf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random_state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800" b="1" dirty="0">
                        <a:solidFill>
                          <a:srgbClr val="40404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00F5D5D-98EB-8D8A-79B8-8892798A1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35114"/>
              </p:ext>
            </p:extLst>
          </p:nvPr>
        </p:nvGraphicFramePr>
        <p:xfrm>
          <a:off x="8544857" y="1934421"/>
          <a:ext cx="2634244" cy="431451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3424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effectLst/>
                          <a:latin typeface="Consolas" panose="020B0609020204030204" pitchFamily="49" charset="0"/>
                        </a:rPr>
                        <a:t>ExtraTrees</a:t>
                      </a:r>
                      <a:endParaRPr lang="en-US" altLang="ko-KR" sz="20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effectLst/>
                          <a:latin typeface="Consolas" panose="020B0609020204030204" pitchFamily="49" charset="0"/>
                        </a:rPr>
                        <a:t>Regressor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35567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max_depth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min_samples_leaf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800" b="1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512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Random Forest(MSE))</a:t>
            </a:r>
            <a:endParaRPr lang="ko-KR" altLang="en-US" sz="3200" dirty="0">
              <a:solidFill>
                <a:srgbClr val="8CD2E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37284"/>
              </p:ext>
            </p:extLst>
          </p:nvPr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D1D63D8-70CB-9249-C688-8B077E4DB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911" y="2086849"/>
            <a:ext cx="7727191" cy="3603673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CC527-140A-9105-75DF-C5D09A732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49183"/>
              </p:ext>
            </p:extLst>
          </p:nvPr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(36)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골밀도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수술시간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5C123B-BB9B-F109-89B1-616DBB0005A8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스테로이드치료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당뇨여부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신부전여부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척추전방위증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심혈관질환</a:t>
            </a:r>
          </a:p>
        </p:txBody>
      </p:sp>
    </p:spTree>
    <p:extLst>
      <p:ext uri="{BB962C8B-B14F-4D97-AF65-F5344CB8AC3E}">
        <p14:creationId xmlns:p14="http://schemas.microsoft.com/office/powerpoint/2010/main" val="327633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b="1" dirty="0">
                <a:solidFill>
                  <a:srgbClr val="8CD2E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Gradient Boost 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73457"/>
              </p:ext>
            </p:extLst>
          </p:nvPr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81" y="2101890"/>
            <a:ext cx="7694939" cy="3588632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854B32-84B4-AF36-741D-FF137E829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92175"/>
              </p:ext>
            </p:extLst>
          </p:nvPr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(36)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골밀도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수술시간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D175A75-B718-54CB-5F9B-6047F51422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수술기법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고혈압여부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혈전합병증여부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Instability,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말초동맥질환여부</a:t>
            </a:r>
          </a:p>
        </p:txBody>
      </p:sp>
    </p:spTree>
    <p:extLst>
      <p:ext uri="{BB962C8B-B14F-4D97-AF65-F5344CB8AC3E}">
        <p14:creationId xmlns:p14="http://schemas.microsoft.com/office/powerpoint/2010/main" val="142735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 err="1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ExtraTreesRegressor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75483"/>
              </p:ext>
            </p:extLst>
          </p:nvPr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82" y="2101890"/>
            <a:ext cx="7694937" cy="358863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B41F51-250E-F37A-A682-71F04F352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2901"/>
              </p:ext>
            </p:extLst>
          </p:nvPr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(36)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골밀도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수술시간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D50FFDE-5F30-2101-BBC3-2D5A2D342519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수술기법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척추전방위증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전방디스크높이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말초동맥질환여부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신부전여부</a:t>
            </a:r>
          </a:p>
        </p:txBody>
      </p:sp>
    </p:spTree>
    <p:extLst>
      <p:ext uri="{BB962C8B-B14F-4D97-AF65-F5344CB8AC3E}">
        <p14:creationId xmlns:p14="http://schemas.microsoft.com/office/powerpoint/2010/main" val="375114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Random Forest(MSE)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43D934-19D3-4B57-8CCA-9D29E8EBD382}"/>
              </a:ext>
            </a:extLst>
          </p:cNvPr>
          <p:cNvGraphicFramePr>
            <a:graphicFrameLocks noGrp="1"/>
          </p:cNvGraphicFramePr>
          <p:nvPr/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(33)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직업군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PI / PT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/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D1D63D8-70CB-9249-C688-8B077E4DB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89" y="2086849"/>
            <a:ext cx="8062299" cy="3603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5C853-6807-3F55-BF8C-4F51635B564F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지방축적도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Large Lymphocyte, Instability,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신부전여부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</a:t>
            </a:r>
          </a:p>
        </p:txBody>
      </p:sp>
    </p:spTree>
    <p:extLst>
      <p:ext uri="{BB962C8B-B14F-4D97-AF65-F5344CB8AC3E}">
        <p14:creationId xmlns:p14="http://schemas.microsoft.com/office/powerpoint/2010/main" val="354089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현재 병원 상황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D4A011-78C2-68B9-41E9-F80767E57DF3}"/>
              </a:ext>
            </a:extLst>
          </p:cNvPr>
          <p:cNvSpPr txBox="1"/>
          <p:nvPr/>
        </p:nvSpPr>
        <p:spPr>
          <a:xfrm>
            <a:off x="0" y="5933533"/>
            <a:ext cx="12192000" cy="943715"/>
          </a:xfrm>
          <a:prstGeom prst="rect">
            <a:avLst/>
          </a:prstGeom>
          <a:solidFill>
            <a:srgbClr val="C7E0EB"/>
          </a:solidFill>
        </p:spPr>
        <p:txBody>
          <a:bodyPr wrap="square"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환자 매출의 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보다 외래 환자의 재방문이 </a:t>
            </a:r>
            <a:r>
              <a:rPr lang="ko-KR" altLang="en-US" sz="20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더 큰 폭으로 급감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139C788-ADA4-87BC-AD22-DDD6637DE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236861"/>
              </p:ext>
            </p:extLst>
          </p:nvPr>
        </p:nvGraphicFramePr>
        <p:xfrm>
          <a:off x="1080000" y="2340000"/>
          <a:ext cx="432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E38B22BA-7F22-AAB3-8A0F-88FEC3592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696482"/>
            <a:ext cx="4320000" cy="33180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4314F3-04C2-E0E3-CA5E-2438E10BCEB4}"/>
              </a:ext>
            </a:extLst>
          </p:cNvPr>
          <p:cNvGrpSpPr/>
          <p:nvPr/>
        </p:nvGrpSpPr>
        <p:grpSpPr>
          <a:xfrm>
            <a:off x="6792002" y="1696482"/>
            <a:ext cx="4320000" cy="3811518"/>
            <a:chOff x="6853075" y="1713133"/>
            <a:chExt cx="4584253" cy="3811518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772DB33A-32B0-BD48-0E6B-794EEEEE4B3F}"/>
                </a:ext>
              </a:extLst>
            </p:cNvPr>
            <p:cNvSpPr/>
            <p:nvPr/>
          </p:nvSpPr>
          <p:spPr>
            <a:xfrm rot="16200000">
              <a:off x="5896668" y="2669540"/>
              <a:ext cx="3790206" cy="1877392"/>
            </a:xfrm>
            <a:prstGeom prst="rightArrow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ko-KR" altLang="en-US" sz="3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수술 환자 </a:t>
              </a:r>
            </a:p>
          </p:txBody>
        </p:sp>
        <p:sp>
          <p:nvSpPr>
            <p:cNvPr id="21" name="화살표: 왼쪽 20">
              <a:extLst>
                <a:ext uri="{FF2B5EF4-FFF2-40B4-BE49-F238E27FC236}">
                  <a16:creationId xmlns:a16="http://schemas.microsoft.com/office/drawing/2014/main" id="{759850FE-D911-25D5-5D56-31B572294832}"/>
                </a:ext>
              </a:extLst>
            </p:cNvPr>
            <p:cNvSpPr/>
            <p:nvPr/>
          </p:nvSpPr>
          <p:spPr>
            <a:xfrm rot="16200000">
              <a:off x="8188795" y="2276117"/>
              <a:ext cx="3790206" cy="2706861"/>
            </a:xfrm>
            <a:prstGeom prst="leftArrow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432000" tIns="252000" rIns="864000" bIns="252000" rtlCol="0" anchor="ctr"/>
            <a:lstStyle/>
            <a:p>
              <a:pPr algn="ctr"/>
              <a:r>
                <a:rPr lang="ko-KR" altLang="en-US" sz="3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내원 환자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7460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b="1" dirty="0">
                <a:solidFill>
                  <a:srgbClr val="8CD2E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Gradient Boost 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/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52" y="2101890"/>
            <a:ext cx="8078998" cy="358863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6E3CF1-8293-EAA8-B2C6-43952AEDED4A}"/>
              </a:ext>
            </a:extLst>
          </p:cNvPr>
          <p:cNvGraphicFramePr>
            <a:graphicFrameLocks noGrp="1"/>
          </p:cNvGraphicFramePr>
          <p:nvPr/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(33)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직업군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PI / PT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A2AAFF9-61A3-354E-FE19-03F755F16C8E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골밀도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지방축적도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척추전방위증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혈전합병증여부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MF + ES</a:t>
            </a:r>
            <a:endParaRPr lang="ko-KR" altLang="en-US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82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 err="1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ExtraTreesRegressor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/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52" y="2101890"/>
            <a:ext cx="8078997" cy="358863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572BEE7-ED5F-E86E-242B-E438FCDCAC78}"/>
              </a:ext>
            </a:extLst>
          </p:cNvPr>
          <p:cNvGraphicFramePr>
            <a:graphicFrameLocks noGrp="1"/>
          </p:cNvGraphicFramePr>
          <p:nvPr/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(33)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직업군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PI / PT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03F362-D261-61D5-5099-A026264469C8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흡연여부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Large Lymphocyte,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척추이동척도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PI,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</a:t>
            </a:r>
          </a:p>
        </p:txBody>
      </p:sp>
    </p:spTree>
    <p:extLst>
      <p:ext uri="{BB962C8B-B14F-4D97-AF65-F5344CB8AC3E}">
        <p14:creationId xmlns:p14="http://schemas.microsoft.com/office/powerpoint/2010/main" val="3488619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결과 요약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데이터를 통해 확인된 부분과 데이터 외적인 부분을 반영하여 해결 방안 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B0165F-A699-B695-B33C-E5469E73941D}"/>
              </a:ext>
            </a:extLst>
          </p:cNvPr>
          <p:cNvSpPr/>
          <p:nvPr/>
        </p:nvSpPr>
        <p:spPr>
          <a:xfrm>
            <a:off x="1566028" y="1997732"/>
            <a:ext cx="9059940" cy="32796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1971863" y="2304689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01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FE56A-6B39-FB4F-B595-5533B7432770}"/>
              </a:ext>
            </a:extLst>
          </p:cNvPr>
          <p:cNvSpPr txBox="1"/>
          <p:nvPr/>
        </p:nvSpPr>
        <p:spPr>
          <a:xfrm>
            <a:off x="2700713" y="2419958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환자의 신체적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특징보다는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기존 병력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합병증 여부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E0FC-935D-015B-1E53-43F266E4A128}"/>
              </a:ext>
            </a:extLst>
          </p:cNvPr>
          <p:cNvSpPr txBox="1"/>
          <p:nvPr/>
        </p:nvSpPr>
        <p:spPr>
          <a:xfrm>
            <a:off x="2700713" y="2937329"/>
            <a:ext cx="9376983" cy="68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척추전방위증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당뇨병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신부전증 등과 같은 환자의 기존 병력이 수술 실패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재발에 더 큰 영향</a:t>
            </a:r>
            <a:endParaRPr lang="en-US" altLang="ko-KR" sz="14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해당 질병과 관련된 </a:t>
            </a:r>
            <a:r>
              <a:rPr lang="ko-KR" altLang="en-US" sz="1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 케어의 필요성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 존재</a:t>
            </a:r>
            <a:endParaRPr lang="en-US" altLang="ko-KR" sz="14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A71B7-3309-71F8-E387-758B4EE694B5}"/>
              </a:ext>
            </a:extLst>
          </p:cNvPr>
          <p:cNvSpPr txBox="1"/>
          <p:nvPr/>
        </p:nvSpPr>
        <p:spPr>
          <a:xfrm>
            <a:off x="1971863" y="3755968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02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205FE-C512-0A0F-73D9-2AAF1C88BDE8}"/>
              </a:ext>
            </a:extLst>
          </p:cNvPr>
          <p:cNvSpPr txBox="1"/>
          <p:nvPr/>
        </p:nvSpPr>
        <p:spPr>
          <a:xfrm>
            <a:off x="2700713" y="3857623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흡연이 주는 영향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0550-4966-3FE0-C8CA-D6E7DF2B2075}"/>
              </a:ext>
            </a:extLst>
          </p:cNvPr>
          <p:cNvSpPr txBox="1"/>
          <p:nvPr/>
        </p:nvSpPr>
        <p:spPr>
          <a:xfrm>
            <a:off x="2700713" y="4359388"/>
            <a:ext cx="7567435" cy="68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이전 분석에서 기대했던 것보다는 적지만 흡연 여부는 수술 실패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재발에 적지 않은 영향</a:t>
            </a:r>
            <a:endParaRPr lang="en-US" altLang="ko-KR" sz="14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 케어의 타겟을 교정 불가능한 특징보다는 교정이 가능한 요인에 집중</a:t>
            </a:r>
          </a:p>
        </p:txBody>
      </p:sp>
    </p:spTree>
    <p:extLst>
      <p:ext uri="{BB962C8B-B14F-4D97-AF65-F5344CB8AC3E}">
        <p14:creationId xmlns:p14="http://schemas.microsoft.com/office/powerpoint/2010/main" val="73864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환자들이 다시 찾는 병원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02C8E1-2722-42A1-2709-9C6DE0CA149C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의료 서비스의 품질 향상 뿐만 아니라 환자와의 관계 개선에도 집중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1E5144E6-EF3A-B792-0833-E786CD827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49391"/>
              </p:ext>
            </p:extLst>
          </p:nvPr>
        </p:nvGraphicFramePr>
        <p:xfrm>
          <a:off x="642180" y="1717307"/>
          <a:ext cx="4524906" cy="4033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6FCCF86D-6BED-7F3E-3A1F-E58FDDBA4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782371"/>
              </p:ext>
            </p:extLst>
          </p:nvPr>
        </p:nvGraphicFramePr>
        <p:xfrm>
          <a:off x="5729592" y="1717307"/>
          <a:ext cx="5936343" cy="403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10684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영업시간 연장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96E0D9A-4D18-3B9A-8CDA-A6ECD4C8E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67" y="1751121"/>
            <a:ext cx="3436708" cy="3704007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평균 퇴근 시간과 이동 시간을 반영한 영업시간은 병원에 대한 보다 나은 접근성을 제공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1ED84C-B84C-D8E5-F99E-4137EB6D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761" y="1821350"/>
            <a:ext cx="3436708" cy="3633778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01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교정 및 식단 치료 프로그램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자세 교정과 식단 치료의 병행으로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 확률은 </a:t>
            </a:r>
            <a:r>
              <a:rPr lang="ko-KR" altLang="en-US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감소시키고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재방문을 </a:t>
            </a:r>
            <a:r>
              <a:rPr lang="ko-KR" altLang="en-US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촉진 가능</a:t>
            </a:r>
            <a:r>
              <a:rPr lang="en-US" altLang="ko-KR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 descr="벽, 실내, 창문, 사람이(가) 표시된 사진">
            <a:extLst>
              <a:ext uri="{FF2B5EF4-FFF2-40B4-BE49-F238E27FC236}">
                <a16:creationId xmlns:a16="http://schemas.microsoft.com/office/drawing/2014/main" id="{1096182C-919B-BB1F-80B4-B4E83D4A68E0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9"/>
          <a:stretch/>
        </p:blipFill>
        <p:spPr>
          <a:xfrm>
            <a:off x="559503" y="2128745"/>
            <a:ext cx="3240000" cy="216000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음식, 테이블, 플레이트, 목재의이(가) 표시된 사진&#10;&#10;자동 생성된 설명">
            <a:extLst>
              <a:ext uri="{FF2B5EF4-FFF2-40B4-BE49-F238E27FC236}">
                <a16:creationId xmlns:a16="http://schemas.microsoft.com/office/drawing/2014/main" id="{F3D75F9E-DE44-58A9-932E-1CC8197BCC1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2128745"/>
            <a:ext cx="3240000" cy="216000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71B236F-63F5-2CA5-6B91-4C6D85CDA47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97" y="2128745"/>
            <a:ext cx="3240000" cy="216000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1019040" y="4686232"/>
            <a:ext cx="2320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자세 교정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499F19-07E8-B139-3B1B-CEA239F26997}"/>
              </a:ext>
            </a:extLst>
          </p:cNvPr>
          <p:cNvSpPr txBox="1"/>
          <p:nvPr/>
        </p:nvSpPr>
        <p:spPr>
          <a:xfrm>
            <a:off x="8766363" y="4686231"/>
            <a:ext cx="249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비용 절약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592130-C12F-CC4A-2AD8-694BCBD2A1B5}"/>
              </a:ext>
            </a:extLst>
          </p:cNvPr>
          <p:cNvSpPr txBox="1"/>
          <p:nvPr/>
        </p:nvSpPr>
        <p:spPr>
          <a:xfrm>
            <a:off x="4849864" y="4686232"/>
            <a:ext cx="249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식단 치료</a:t>
            </a:r>
          </a:p>
        </p:txBody>
      </p:sp>
    </p:spTree>
    <p:extLst>
      <p:ext uri="{BB962C8B-B14F-4D97-AF65-F5344CB8AC3E}">
        <p14:creationId xmlns:p14="http://schemas.microsoft.com/office/powerpoint/2010/main" val="68882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프리미엄 멤버십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멤버십 개설을 통해 서비스 품질 향상과 브랜드 충성도 증가 효과 기대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7AEBBE-C743-038D-FB97-D254D49EF8F5}"/>
              </a:ext>
            </a:extLst>
          </p:cNvPr>
          <p:cNvGrpSpPr/>
          <p:nvPr/>
        </p:nvGrpSpPr>
        <p:grpSpPr>
          <a:xfrm>
            <a:off x="376060" y="1595625"/>
            <a:ext cx="11439876" cy="4152234"/>
            <a:chOff x="275973" y="1657978"/>
            <a:chExt cx="11592022" cy="415223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DB0165F-A699-B695-B33C-E5469E73941D}"/>
                </a:ext>
              </a:extLst>
            </p:cNvPr>
            <p:cNvSpPr/>
            <p:nvPr/>
          </p:nvSpPr>
          <p:spPr>
            <a:xfrm>
              <a:off x="275973" y="1657978"/>
              <a:ext cx="11586106" cy="414260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 descr="실내, 바닥, 천장, 방이(가) 표시된 사진&#10;&#10;자동 생성된 설명">
              <a:extLst>
                <a:ext uri="{FF2B5EF4-FFF2-40B4-BE49-F238E27FC236}">
                  <a16:creationId xmlns:a16="http://schemas.microsoft.com/office/drawing/2014/main" id="{BA16E4DB-BE19-91D5-BBC3-18D61F544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0" t="-221" r="-19340"/>
            <a:stretch/>
          </p:blipFill>
          <p:spPr>
            <a:xfrm flipH="1">
              <a:off x="6199657" y="1663233"/>
              <a:ext cx="5668338" cy="4146979"/>
            </a:xfrm>
            <a:prstGeom prst="round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667243" y="1973682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01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FE56A-6B39-FB4F-B595-5533B7432770}"/>
              </a:ext>
            </a:extLst>
          </p:cNvPr>
          <p:cNvSpPr txBox="1"/>
          <p:nvPr/>
        </p:nvSpPr>
        <p:spPr>
          <a:xfrm>
            <a:off x="1510393" y="2035237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담당 전문의 배정으로 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1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대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1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 케어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E0FC-935D-015B-1E53-43F266E4A128}"/>
              </a:ext>
            </a:extLst>
          </p:cNvPr>
          <p:cNvSpPr txBox="1"/>
          <p:nvPr/>
        </p:nvSpPr>
        <p:spPr>
          <a:xfrm>
            <a:off x="1624693" y="2553291"/>
            <a:ext cx="7295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멤버에게만 환자 특성에 따른 전문의 배정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A71B7-3309-71F8-E387-758B4EE694B5}"/>
              </a:ext>
            </a:extLst>
          </p:cNvPr>
          <p:cNvSpPr txBox="1"/>
          <p:nvPr/>
        </p:nvSpPr>
        <p:spPr>
          <a:xfrm>
            <a:off x="667243" y="3181401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02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C28C6-11EB-CC7A-AFA3-CD0DBBF3EB2D}"/>
              </a:ext>
            </a:extLst>
          </p:cNvPr>
          <p:cNvSpPr txBox="1"/>
          <p:nvPr/>
        </p:nvSpPr>
        <p:spPr>
          <a:xfrm>
            <a:off x="667243" y="4313186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03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205FE-C512-0A0F-73D9-2AAF1C88BDE8}"/>
              </a:ext>
            </a:extLst>
          </p:cNvPr>
          <p:cNvSpPr txBox="1"/>
          <p:nvPr/>
        </p:nvSpPr>
        <p:spPr>
          <a:xfrm>
            <a:off x="1510391" y="3254572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라운지 개설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7FEA1-340D-FFBF-D12B-C827700C3700}"/>
              </a:ext>
            </a:extLst>
          </p:cNvPr>
          <p:cNvSpPr txBox="1"/>
          <p:nvPr/>
        </p:nvSpPr>
        <p:spPr>
          <a:xfrm>
            <a:off x="1510392" y="4417208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가족 멤버십 가입시 청구 할인 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3%</a:t>
            </a:r>
            <a:endParaRPr lang="ko-KR" altLang="en-US" sz="20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0550-4966-3FE0-C8CA-D6E7DF2B2075}"/>
              </a:ext>
            </a:extLst>
          </p:cNvPr>
          <p:cNvSpPr txBox="1"/>
          <p:nvPr/>
        </p:nvSpPr>
        <p:spPr>
          <a:xfrm>
            <a:off x="1624691" y="3747907"/>
            <a:ext cx="7295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라운지 개설로 진료 대기 시간 감소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F18B9E-D304-265B-34C4-462201A3D055}"/>
              </a:ext>
            </a:extLst>
          </p:cNvPr>
          <p:cNvSpPr txBox="1"/>
          <p:nvPr/>
        </p:nvSpPr>
        <p:spPr>
          <a:xfrm>
            <a:off x="1624692" y="4938820"/>
            <a:ext cx="7295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멤버십에 가족 구성원 모두 가입시 할인 혜택 제공</a:t>
            </a:r>
          </a:p>
        </p:txBody>
      </p:sp>
    </p:spTree>
    <p:extLst>
      <p:ext uri="{BB962C8B-B14F-4D97-AF65-F5344CB8AC3E}">
        <p14:creationId xmlns:p14="http://schemas.microsoft.com/office/powerpoint/2010/main" val="4159186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방문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픽업 서비스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간호사 방문 서비스로 </a:t>
            </a:r>
            <a:r>
              <a:rPr lang="ko-KR" altLang="en-US" sz="16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외출이 불가한 </a:t>
            </a: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 케어 </a:t>
            </a:r>
            <a:b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차량 픽업 서비스로 </a:t>
            </a:r>
            <a:r>
              <a:rPr lang="ko-KR" altLang="en-US" sz="16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 및 휠체어 환자들 </a:t>
            </a: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 방문 편리성 증대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567761" y="4473210"/>
            <a:ext cx="348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Pick-Up Service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4" name="그림 3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09331768-51A8-F4FA-14E3-4EC5572E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55" y="1727969"/>
            <a:ext cx="1800000" cy="1841041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도로, 실외, 나무이(가) 표시된 사진&#10;&#10;자동 생성된 설명">
            <a:extLst>
              <a:ext uri="{FF2B5EF4-FFF2-40B4-BE49-F238E27FC236}">
                <a16:creationId xmlns:a16="http://schemas.microsoft.com/office/drawing/2014/main" id="{B9E0DD23-CA9A-8EAD-60DD-F2F270AF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79" y="2739770"/>
            <a:ext cx="1800000" cy="1933925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자동차, 사람, 실외, 운송이(가) 표시된 사진&#10;&#10;자동 생성된 설명">
            <a:extLst>
              <a:ext uri="{FF2B5EF4-FFF2-40B4-BE49-F238E27FC236}">
                <a16:creationId xmlns:a16="http://schemas.microsoft.com/office/drawing/2014/main" id="{880F9F82-B330-40DC-0E43-1AC26F2237C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84" y="3543729"/>
            <a:ext cx="1800000" cy="1800000"/>
          </a:xfrm>
          <a:prstGeom prst="flowChartConnector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7EE032-B54C-EF53-A2BA-A659A0C99250}"/>
              </a:ext>
            </a:extLst>
          </p:cNvPr>
          <p:cNvSpPr txBox="1"/>
          <p:nvPr/>
        </p:nvSpPr>
        <p:spPr>
          <a:xfrm>
            <a:off x="8097343" y="4673793"/>
            <a:ext cx="3812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지속적인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After Care</a:t>
            </a:r>
          </a:p>
        </p:txBody>
      </p:sp>
      <p:pic>
        <p:nvPicPr>
          <p:cNvPr id="19" name="그림 18" descr="텍스트, 자동차, 실외, 사람이(가) 표시된 사진&#10;&#10;자동 생성된 설명">
            <a:extLst>
              <a:ext uri="{FF2B5EF4-FFF2-40B4-BE49-F238E27FC236}">
                <a16:creationId xmlns:a16="http://schemas.microsoft.com/office/drawing/2014/main" id="{7DF80076-2D91-0B86-F29B-E9ADF36C0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93" y="2282911"/>
            <a:ext cx="2145185" cy="2098481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사람, 벽, 실내, 변기이(가) 표시된 사진&#10;&#10;자동 생성된 설명">
            <a:extLst>
              <a:ext uri="{FF2B5EF4-FFF2-40B4-BE49-F238E27FC236}">
                <a16:creationId xmlns:a16="http://schemas.microsoft.com/office/drawing/2014/main" id="{E70E6546-7DA0-A9E7-8D45-20C318A40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8" y="2074167"/>
            <a:ext cx="2359110" cy="2209308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2CB6B7C8-A49B-C16F-E79E-FE449F658736}"/>
              </a:ext>
            </a:extLst>
          </p:cNvPr>
          <p:cNvSpPr/>
          <p:nvPr/>
        </p:nvSpPr>
        <p:spPr>
          <a:xfrm>
            <a:off x="2862709" y="2682607"/>
            <a:ext cx="554942" cy="1042343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2376C44B-0D33-6229-60A4-82D6503B3048}"/>
              </a:ext>
            </a:extLst>
          </p:cNvPr>
          <p:cNvSpPr/>
          <p:nvPr/>
        </p:nvSpPr>
        <p:spPr>
          <a:xfrm>
            <a:off x="3318066" y="2670191"/>
            <a:ext cx="554942" cy="1042343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CF06B57A-08B4-4219-7C1F-3CB655DE5739}"/>
              </a:ext>
            </a:extLst>
          </p:cNvPr>
          <p:cNvSpPr/>
          <p:nvPr/>
        </p:nvSpPr>
        <p:spPr>
          <a:xfrm>
            <a:off x="3773423" y="2670191"/>
            <a:ext cx="554942" cy="1042343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7349F414-C63A-BDE3-9FF5-6642AC82CADF}"/>
              </a:ext>
            </a:extLst>
          </p:cNvPr>
          <p:cNvSpPr/>
          <p:nvPr/>
        </p:nvSpPr>
        <p:spPr>
          <a:xfrm rot="10800000">
            <a:off x="8048617" y="2657483"/>
            <a:ext cx="554942" cy="1042343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CF811349-7017-4C69-EB0C-C6B92CAAC6AF}"/>
              </a:ext>
            </a:extLst>
          </p:cNvPr>
          <p:cNvSpPr/>
          <p:nvPr/>
        </p:nvSpPr>
        <p:spPr>
          <a:xfrm rot="10800000">
            <a:off x="8516453" y="2646707"/>
            <a:ext cx="554942" cy="1042343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8D55E076-ECF8-9183-67AA-C29FE6EE89B4}"/>
              </a:ext>
            </a:extLst>
          </p:cNvPr>
          <p:cNvSpPr/>
          <p:nvPr/>
        </p:nvSpPr>
        <p:spPr>
          <a:xfrm rot="10800000">
            <a:off x="8959331" y="2645067"/>
            <a:ext cx="554942" cy="1042343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378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어플리케이션을 통한 정보 제공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어플리케이션을 통한 환자 상태에 맞는 정확한 의료 정보를 제공하여 병원에 대한 접근성을 높임</a:t>
            </a:r>
            <a:endParaRPr lang="ko-KR" altLang="en-US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 descr="테이블이(가) 표시된 사진">
            <a:extLst>
              <a:ext uri="{FF2B5EF4-FFF2-40B4-BE49-F238E27FC236}">
                <a16:creationId xmlns:a16="http://schemas.microsoft.com/office/drawing/2014/main" id="{D91571A2-994E-3339-C5E4-73C8AA836A7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1" y="1764120"/>
            <a:ext cx="4320000" cy="3753189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960E3202-1D10-DCCE-62B5-4BFF321A6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51" y="1776549"/>
            <a:ext cx="2100327" cy="138466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실내, 천장, 바닥, 방이(가) 표시된 사진&#10;&#10;자동 생성된 설명">
            <a:extLst>
              <a:ext uri="{FF2B5EF4-FFF2-40B4-BE49-F238E27FC236}">
                <a16:creationId xmlns:a16="http://schemas.microsoft.com/office/drawing/2014/main" id="{8341FC8F-0B25-49EB-C6CA-B5C8221E9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175" y="1776548"/>
            <a:ext cx="2100327" cy="1384661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텍스트, 사람, 실내, 소년이(가) 표시된 사진&#10;&#10;자동 생성된 설명">
            <a:extLst>
              <a:ext uri="{FF2B5EF4-FFF2-40B4-BE49-F238E27FC236}">
                <a16:creationId xmlns:a16="http://schemas.microsoft.com/office/drawing/2014/main" id="{A8CCBF2E-8BA0-CE50-62DF-6A72EF9EE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51" y="3695591"/>
            <a:ext cx="2100327" cy="138466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A02CED-9EDE-FF2D-C57C-AA32F9654F6E}"/>
              </a:ext>
            </a:extLst>
          </p:cNvPr>
          <p:cNvSpPr txBox="1"/>
          <p:nvPr/>
        </p:nvSpPr>
        <p:spPr>
          <a:xfrm>
            <a:off x="9144499" y="3166641"/>
            <a:ext cx="2163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프리미엄 라운지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3A489A-82D8-6FDD-80DD-41DC9823B300}"/>
              </a:ext>
            </a:extLst>
          </p:cNvPr>
          <p:cNvSpPr txBox="1"/>
          <p:nvPr/>
        </p:nvSpPr>
        <p:spPr>
          <a:xfrm>
            <a:off x="6654751" y="5090184"/>
            <a:ext cx="2100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After Care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Utsaah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42D58-E073-7A97-5D8F-245482A15B07}"/>
              </a:ext>
            </a:extLst>
          </p:cNvPr>
          <p:cNvSpPr txBox="1"/>
          <p:nvPr/>
        </p:nvSpPr>
        <p:spPr>
          <a:xfrm>
            <a:off x="6751192" y="3207948"/>
            <a:ext cx="1907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병원 소식</a:t>
            </a:r>
          </a:p>
        </p:txBody>
      </p:sp>
      <p:pic>
        <p:nvPicPr>
          <p:cNvPr id="30" name="그림 2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D6B6BE74-7386-AE02-4713-4006B8058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99" y="3657389"/>
            <a:ext cx="2100327" cy="1396717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4CF1A2-C395-BF8E-9A15-EEF7258624D0}"/>
              </a:ext>
            </a:extLst>
          </p:cNvPr>
          <p:cNvSpPr txBox="1"/>
          <p:nvPr/>
        </p:nvSpPr>
        <p:spPr>
          <a:xfrm>
            <a:off x="9144493" y="5062184"/>
            <a:ext cx="2163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환자 맞춤 정보</a:t>
            </a:r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D79D6D19-2077-2C71-810A-0565DE0F96A2}"/>
              </a:ext>
            </a:extLst>
          </p:cNvPr>
          <p:cNvSpPr/>
          <p:nvPr/>
        </p:nvSpPr>
        <p:spPr>
          <a:xfrm>
            <a:off x="5694994" y="1764120"/>
            <a:ext cx="473894" cy="3698173"/>
          </a:xfrm>
          <a:prstGeom prst="leftBrace">
            <a:avLst>
              <a:gd name="adj1" fmla="val 21219"/>
              <a:gd name="adj2" fmla="val 49748"/>
            </a:avLst>
          </a:prstGeom>
          <a:ln w="38100">
            <a:solidFill>
              <a:srgbClr val="F1F1F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89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708CE-DA61-B8CD-DDB5-55FD0AF11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66725" y="19050"/>
            <a:ext cx="12192000" cy="6858000"/>
          </a:xfrm>
          <a:effectLst/>
        </p:spPr>
        <p:txBody>
          <a:bodyPr anchor="ctr"/>
          <a:lstStyle/>
          <a:p>
            <a:pPr marL="0" indent="0" algn="ctr">
              <a:buNone/>
            </a:pPr>
            <a:r>
              <a:rPr lang="en-US" altLang="ko-KR" sz="60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  </a:t>
            </a:r>
            <a:endParaRPr lang="ko-KR" altLang="en-US" sz="60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래픽 5" descr="불꽃 단색으로 채워진">
            <a:extLst>
              <a:ext uri="{FF2B5EF4-FFF2-40B4-BE49-F238E27FC236}">
                <a16:creationId xmlns:a16="http://schemas.microsoft.com/office/drawing/2014/main" id="{912955CA-4605-EB17-4284-304E6E4F5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2450" y="2993231"/>
            <a:ext cx="871538" cy="8715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2887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DA5188CC-8B69-7B9D-4FCA-EC9F2E6EBB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918302"/>
              </p:ext>
            </p:extLst>
          </p:nvPr>
        </p:nvGraphicFramePr>
        <p:xfrm>
          <a:off x="1080000" y="2340000"/>
          <a:ext cx="432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97A8D68-64A9-CDE9-57AD-FC069B79C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551140"/>
            <a:ext cx="4320000" cy="56328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환자의 방문이 줄어드는 이유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0000" y="1325563"/>
            <a:ext cx="11845491" cy="0"/>
          </a:xfrm>
          <a:prstGeom prst="line">
            <a:avLst/>
          </a:prstGeom>
          <a:ln>
            <a:solidFill>
              <a:srgbClr val="F1F1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D4A011-78C2-68B9-41E9-F80767E57DF3}"/>
              </a:ext>
            </a:extLst>
          </p:cNvPr>
          <p:cNvSpPr txBox="1"/>
          <p:nvPr/>
        </p:nvSpPr>
        <p:spPr>
          <a:xfrm>
            <a:off x="0" y="5933533"/>
            <a:ext cx="12192000" cy="943715"/>
          </a:xfrm>
          <a:prstGeom prst="rect">
            <a:avLst/>
          </a:prstGeom>
          <a:solidFill>
            <a:srgbClr val="C7E0EB"/>
          </a:solidFill>
        </p:spPr>
        <p:txBody>
          <a:bodyPr wrap="square"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코로나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19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이후 모든 병원의 내원일수가 급감하여</a:t>
            </a:r>
            <a:r>
              <a:rPr lang="en-US" altLang="ko-KR" sz="2000" b="1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</a:t>
            </a:r>
            <a:r>
              <a:rPr lang="ko-KR" altLang="en-US" sz="20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감소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이어짐</a:t>
            </a:r>
            <a:endParaRPr lang="ko-KR" altLang="en-US" sz="16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C95FEE4E-7A5C-74F2-C5F4-A296580DA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183183"/>
              </p:ext>
            </p:extLst>
          </p:nvPr>
        </p:nvGraphicFramePr>
        <p:xfrm>
          <a:off x="6660000" y="2340000"/>
          <a:ext cx="432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CC05B79-42D0-0BA2-4A08-7755035F1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000" y="1694687"/>
            <a:ext cx="4320000" cy="27618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01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환자의 방문이 줄어드는 이유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0000" y="1325563"/>
            <a:ext cx="11845491" cy="0"/>
          </a:xfrm>
          <a:prstGeom prst="line">
            <a:avLst/>
          </a:prstGeom>
          <a:ln>
            <a:solidFill>
              <a:srgbClr val="F1F1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D4A011-78C2-68B9-41E9-F80767E57DF3}"/>
              </a:ext>
            </a:extLst>
          </p:cNvPr>
          <p:cNvSpPr txBox="1"/>
          <p:nvPr/>
        </p:nvSpPr>
        <p:spPr>
          <a:xfrm>
            <a:off x="0" y="5933533"/>
            <a:ext cx="12192000" cy="943715"/>
          </a:xfrm>
          <a:prstGeom prst="rect">
            <a:avLst/>
          </a:prstGeom>
          <a:solidFill>
            <a:srgbClr val="C7E0EB"/>
          </a:solidFill>
        </p:spPr>
        <p:txBody>
          <a:bodyPr wrap="square"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정확하지 않은 의료 정보의 범람은 매출 뿐만 아니라 환자의 증상에도</a:t>
            </a:r>
            <a:r>
              <a:rPr lang="ko-KR" altLang="en-US" sz="20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악영향</a:t>
            </a:r>
          </a:p>
        </p:txBody>
      </p:sp>
      <p:pic>
        <p:nvPicPr>
          <p:cNvPr id="1026" name="Picture 2" descr="커블체어 사용해보신분,,? 쳐박템 각인가요? - 뽐뿌:자유게시판">
            <a:extLst>
              <a:ext uri="{FF2B5EF4-FFF2-40B4-BE49-F238E27FC236}">
                <a16:creationId xmlns:a16="http://schemas.microsoft.com/office/drawing/2014/main" id="{A7C885F3-2092-7CF2-6809-1E405881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93" y="1939586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111BD-1D3F-FDEE-DAD7-272A04CF0E92}"/>
              </a:ext>
            </a:extLst>
          </p:cNvPr>
          <p:cNvSpPr txBox="1"/>
          <p:nvPr/>
        </p:nvSpPr>
        <p:spPr>
          <a:xfrm>
            <a:off x="1234786" y="4646211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효과가 입증되지 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않은 민간 의료기기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39D8B-A213-6F31-1B05-24274124968B}"/>
              </a:ext>
            </a:extLst>
          </p:cNvPr>
          <p:cNvSpPr txBox="1"/>
          <p:nvPr/>
        </p:nvSpPr>
        <p:spPr>
          <a:xfrm>
            <a:off x="5041864" y="4640869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환자에게 부적합한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홈 트레이닝 영상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5681D-D865-A569-FB7D-A2E71ED8C019}"/>
              </a:ext>
            </a:extLst>
          </p:cNvPr>
          <p:cNvSpPr txBox="1"/>
          <p:nvPr/>
        </p:nvSpPr>
        <p:spPr>
          <a:xfrm>
            <a:off x="8631615" y="4608138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내원 없이 인터넷에서 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증상 검색하기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37FDBA3-310B-471A-A72A-7787E83B8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672" y="1940037"/>
            <a:ext cx="2544657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A60ED7-AFC7-C8C5-B8A1-E2B902267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606" y="1966148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3519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SWOT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0000" y="1325563"/>
            <a:ext cx="11845491" cy="0"/>
          </a:xfrm>
          <a:prstGeom prst="line">
            <a:avLst/>
          </a:prstGeom>
          <a:ln>
            <a:solidFill>
              <a:srgbClr val="F1F1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FC18C-43EA-336A-E50E-B7DF1E2BBE70}"/>
              </a:ext>
            </a:extLst>
          </p:cNvPr>
          <p:cNvSpPr/>
          <p:nvPr/>
        </p:nvSpPr>
        <p:spPr>
          <a:xfrm>
            <a:off x="3834061" y="1973177"/>
            <a:ext cx="2066709" cy="2066709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S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45A605-5B6E-3D79-495E-38656CF8B8DF}"/>
              </a:ext>
            </a:extLst>
          </p:cNvPr>
          <p:cNvSpPr/>
          <p:nvPr/>
        </p:nvSpPr>
        <p:spPr>
          <a:xfrm>
            <a:off x="6096000" y="1973177"/>
            <a:ext cx="2066709" cy="206670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W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113348-E898-7056-4DF7-CC0E28FC62FA}"/>
              </a:ext>
            </a:extLst>
          </p:cNvPr>
          <p:cNvSpPr/>
          <p:nvPr/>
        </p:nvSpPr>
        <p:spPr>
          <a:xfrm>
            <a:off x="6096000" y="4247459"/>
            <a:ext cx="2066709" cy="206670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T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E7E53D-8254-7DB9-9234-6A9E9FA5222E}"/>
              </a:ext>
            </a:extLst>
          </p:cNvPr>
          <p:cNvSpPr/>
          <p:nvPr/>
        </p:nvSpPr>
        <p:spPr>
          <a:xfrm>
            <a:off x="3834060" y="4247459"/>
            <a:ext cx="2066709" cy="20667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O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B5228-15A9-8CEB-6A12-B16689EBE5BE}"/>
              </a:ext>
            </a:extLst>
          </p:cNvPr>
          <p:cNvSpPr txBox="1"/>
          <p:nvPr/>
        </p:nvSpPr>
        <p:spPr>
          <a:xfrm>
            <a:off x="360000" y="1973177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270C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Strengths</a:t>
            </a:r>
            <a:endParaRPr lang="ko-KR" altLang="en-US" dirty="0">
              <a:solidFill>
                <a:srgbClr val="4270C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64232-3947-EDAA-BD63-1571A1136B83}"/>
              </a:ext>
            </a:extLst>
          </p:cNvPr>
          <p:cNvSpPr txBox="1"/>
          <p:nvPr/>
        </p:nvSpPr>
        <p:spPr>
          <a:xfrm>
            <a:off x="8357939" y="1992429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Weaknesses</a:t>
            </a:r>
            <a:endParaRPr lang="ko-KR" altLang="en-US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65D05B-5858-167B-5A58-A67FCC613894}"/>
              </a:ext>
            </a:extLst>
          </p:cNvPr>
          <p:cNvSpPr txBox="1"/>
          <p:nvPr/>
        </p:nvSpPr>
        <p:spPr>
          <a:xfrm>
            <a:off x="360000" y="2560319"/>
            <a:ext cx="3278831" cy="68833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높은 수준의 의료 서비스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상대적으로 낮은 재발률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666F9-874D-FCE9-C0F3-68C2003F8F8B}"/>
              </a:ext>
            </a:extLst>
          </p:cNvPr>
          <p:cNvSpPr txBox="1"/>
          <p:nvPr/>
        </p:nvSpPr>
        <p:spPr>
          <a:xfrm>
            <a:off x="8357939" y="2579571"/>
            <a:ext cx="3157568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후 미흡한 환자 관리 시스템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상대적으로 낮은 재방문율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6C98C4-7D57-69E6-C8CA-02F1CA819086}"/>
              </a:ext>
            </a:extLst>
          </p:cNvPr>
          <p:cNvSpPr txBox="1"/>
          <p:nvPr/>
        </p:nvSpPr>
        <p:spPr>
          <a:xfrm>
            <a:off x="360000" y="4247459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7E0E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Opportunity</a:t>
            </a:r>
            <a:endParaRPr lang="ko-KR" altLang="en-US" dirty="0">
              <a:solidFill>
                <a:srgbClr val="C7E0E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FB7989-D14E-F95D-3B9C-0BB8975E2BAE}"/>
              </a:ext>
            </a:extLst>
          </p:cNvPr>
          <p:cNvSpPr txBox="1"/>
          <p:nvPr/>
        </p:nvSpPr>
        <p:spPr>
          <a:xfrm>
            <a:off x="360000" y="4834601"/>
            <a:ext cx="3278831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 질환 발병률의 증가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청년층으로 시장이 확대되어 수요 증대 기대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9AB06-EDB4-F2AE-DEEF-8EE320CF1E08}"/>
              </a:ext>
            </a:extLst>
          </p:cNvPr>
          <p:cNvSpPr txBox="1"/>
          <p:nvPr/>
        </p:nvSpPr>
        <p:spPr>
          <a:xfrm>
            <a:off x="8357939" y="4247459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Threats</a:t>
            </a:r>
            <a:endParaRPr lang="ko-KR" altLang="en-US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12D86-E9C5-A0C5-8968-20AE22612D3C}"/>
              </a:ext>
            </a:extLst>
          </p:cNvPr>
          <p:cNvSpPr txBox="1"/>
          <p:nvPr/>
        </p:nvSpPr>
        <p:spPr>
          <a:xfrm>
            <a:off x="8357939" y="4834601"/>
            <a:ext cx="3278831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코로나</a:t>
            </a:r>
            <a:r>
              <a:rPr lang="en-US" altLang="ko-KR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19</a:t>
            </a: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인한 내원일수 감소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인터넷을 통해 생산되는 잘못된 의학 정보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20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AD38118-D694-5047-43A2-CD9A7F54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활용 데이터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3F304D0-DA72-F195-66D1-FA4424E2261A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0EEDB1-7D43-E288-F2E7-DE37CF5B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76" y="2157211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AA68D-582D-AFCA-0838-2EC4F6939DA9}"/>
              </a:ext>
            </a:extLst>
          </p:cNvPr>
          <p:cNvSpPr txBox="1"/>
          <p:nvPr/>
        </p:nvSpPr>
        <p:spPr>
          <a:xfrm>
            <a:off x="1286626" y="4886106"/>
            <a:ext cx="20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Medical_Image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7B4E1-B95B-D911-EFB4-F97C3C3B9A4F}"/>
              </a:ext>
            </a:extLst>
          </p:cNvPr>
          <p:cNvSpPr txBox="1"/>
          <p:nvPr/>
        </p:nvSpPr>
        <p:spPr>
          <a:xfrm>
            <a:off x="5136986" y="4880764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Surgery_Data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55CBE-8C7F-82DF-4180-9392B0E16D43}"/>
              </a:ext>
            </a:extLst>
          </p:cNvPr>
          <p:cNvSpPr txBox="1"/>
          <p:nvPr/>
        </p:nvSpPr>
        <p:spPr>
          <a:xfrm>
            <a:off x="8625748" y="4880764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Patient_Diagnosis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01650-75A1-B4C7-EC82-0F5E47573313}"/>
              </a:ext>
            </a:extLst>
          </p:cNvPr>
          <p:cNvSpPr txBox="1"/>
          <p:nvPr/>
        </p:nvSpPr>
        <p:spPr>
          <a:xfrm>
            <a:off x="1045275" y="5442266"/>
            <a:ext cx="25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CT, MRI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같은 촬영 장비를 통한 촬영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EE4D2-5CFD-0FAA-5BFA-441778A5F447}"/>
              </a:ext>
            </a:extLst>
          </p:cNvPr>
          <p:cNvSpPr txBox="1"/>
          <p:nvPr/>
        </p:nvSpPr>
        <p:spPr>
          <a:xfrm>
            <a:off x="8557276" y="5442266"/>
            <a:ext cx="25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문진 또는 신체 검사를 통해 기록된 환자 정보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799B6-34AF-0864-E36B-D11805708B22}"/>
              </a:ext>
            </a:extLst>
          </p:cNvPr>
          <p:cNvSpPr txBox="1"/>
          <p:nvPr/>
        </p:nvSpPr>
        <p:spPr>
          <a:xfrm>
            <a:off x="4801275" y="5442266"/>
            <a:ext cx="25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환자에 대한 수술 과정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결과 데이터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EE78689-8E82-49A1-F374-5EF2B36CBE03}"/>
              </a:ext>
            </a:extLst>
          </p:cNvPr>
          <p:cNvCxnSpPr/>
          <p:nvPr/>
        </p:nvCxnSpPr>
        <p:spPr>
          <a:xfrm>
            <a:off x="1053225" y="5354269"/>
            <a:ext cx="2520000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D24D7-38C4-0427-0AFF-A3A32645EB42}"/>
              </a:ext>
            </a:extLst>
          </p:cNvPr>
          <p:cNvCxnSpPr/>
          <p:nvPr/>
        </p:nvCxnSpPr>
        <p:spPr>
          <a:xfrm>
            <a:off x="4716860" y="5354269"/>
            <a:ext cx="2520000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499EF5C-1577-87EE-1A93-3F1AF7473767}"/>
              </a:ext>
            </a:extLst>
          </p:cNvPr>
          <p:cNvCxnSpPr/>
          <p:nvPr/>
        </p:nvCxnSpPr>
        <p:spPr>
          <a:xfrm>
            <a:off x="8541030" y="5354269"/>
            <a:ext cx="2520000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CEDC4103-840C-B60E-9771-FBF076888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71" y="2169000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  <p:pic>
        <p:nvPicPr>
          <p:cNvPr id="2050" name="Picture 2" descr="MEDI:GATE NEWS 확진자 대면진료 병원·의원 모두 참여 주저하는데…정부는 오미크론 위험성 낮아졌다?">
            <a:extLst>
              <a:ext uri="{FF2B5EF4-FFF2-40B4-BE49-F238E27FC236}">
                <a16:creationId xmlns:a16="http://schemas.microsoft.com/office/drawing/2014/main" id="{4535A1CF-9FA5-B033-C4C5-AFA910D5A47C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r="16612"/>
          <a:stretch/>
        </p:blipFill>
        <p:spPr bwMode="auto">
          <a:xfrm>
            <a:off x="8541030" y="2169000"/>
            <a:ext cx="2520000" cy="2520000"/>
          </a:xfrm>
          <a:prstGeom prst="ellipse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60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9FEDE0A2-C3F4-480D-3FA2-54056A778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76125"/>
              </p:ext>
            </p:extLst>
          </p:nvPr>
        </p:nvGraphicFramePr>
        <p:xfrm>
          <a:off x="5220182" y="1674519"/>
          <a:ext cx="6377618" cy="32885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36909">
                  <a:extLst>
                    <a:ext uri="{9D8B030D-6E8A-4147-A177-3AD203B41FA5}">
                      <a16:colId xmlns:a16="http://schemas.microsoft.com/office/drawing/2014/main" val="1569343859"/>
                    </a:ext>
                  </a:extLst>
                </a:gridCol>
                <a:gridCol w="1736909">
                  <a:extLst>
                    <a:ext uri="{9D8B030D-6E8A-4147-A177-3AD203B41FA5}">
                      <a16:colId xmlns:a16="http://schemas.microsoft.com/office/drawing/2014/main" val="2613522669"/>
                    </a:ext>
                  </a:extLst>
                </a:gridCol>
                <a:gridCol w="708916">
                  <a:extLst>
                    <a:ext uri="{9D8B030D-6E8A-4147-A177-3AD203B41FA5}">
                      <a16:colId xmlns:a16="http://schemas.microsoft.com/office/drawing/2014/main" val="4157297618"/>
                    </a:ext>
                  </a:extLst>
                </a:gridCol>
                <a:gridCol w="2194884">
                  <a:extLst>
                    <a:ext uri="{9D8B030D-6E8A-4147-A177-3AD203B41FA5}">
                      <a16:colId xmlns:a16="http://schemas.microsoft.com/office/drawing/2014/main" val="1425786045"/>
                    </a:ext>
                  </a:extLst>
                </a:gridCol>
              </a:tblGrid>
              <a:tr h="36539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ODI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1432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열 전체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47214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70020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통증기간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열 전체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22180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PI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결측치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포함 행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670988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PT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결측치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포함 행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376479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지방축적도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중간값으로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026950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Seg Angle(raw)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76197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디스크단면적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26748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헤모글로빈수치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0276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882EA8-9877-451D-F967-571337993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13766"/>
              </p:ext>
            </p:extLst>
          </p:nvPr>
        </p:nvGraphicFramePr>
        <p:xfrm>
          <a:off x="5220182" y="5390363"/>
          <a:ext cx="6377618" cy="10961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36909">
                  <a:extLst>
                    <a:ext uri="{9D8B030D-6E8A-4147-A177-3AD203B41FA5}">
                      <a16:colId xmlns:a16="http://schemas.microsoft.com/office/drawing/2014/main" val="2612569397"/>
                    </a:ext>
                  </a:extLst>
                </a:gridCol>
                <a:gridCol w="1736909">
                  <a:extLst>
                    <a:ext uri="{9D8B030D-6E8A-4147-A177-3AD203B41FA5}">
                      <a16:colId xmlns:a16="http://schemas.microsoft.com/office/drawing/2014/main" val="4090453134"/>
                    </a:ext>
                  </a:extLst>
                </a:gridCol>
                <a:gridCol w="708916">
                  <a:extLst>
                    <a:ext uri="{9D8B030D-6E8A-4147-A177-3AD203B41FA5}">
                      <a16:colId xmlns:a16="http://schemas.microsoft.com/office/drawing/2014/main" val="4083174363"/>
                    </a:ext>
                  </a:extLst>
                </a:gridCol>
                <a:gridCol w="219488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3653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415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기타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수술기법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2828AC-2F11-9279-6390-4D452A1E6CBF}"/>
              </a:ext>
            </a:extLst>
          </p:cNvPr>
          <p:cNvGrpSpPr/>
          <p:nvPr/>
        </p:nvGrpSpPr>
        <p:grpSpPr>
          <a:xfrm>
            <a:off x="777718" y="2330348"/>
            <a:ext cx="2599698" cy="3529723"/>
            <a:chOff x="1157635" y="2126584"/>
            <a:chExt cx="2599698" cy="35297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32AFAF-4B11-D827-B59C-A91DC078FD53}"/>
                </a:ext>
              </a:extLst>
            </p:cNvPr>
            <p:cNvSpPr txBox="1"/>
            <p:nvPr/>
          </p:nvSpPr>
          <p:spPr>
            <a:xfrm>
              <a:off x="1157635" y="4382112"/>
              <a:ext cx="2599698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F1F1F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Surgery_Data</a:t>
              </a:r>
              <a:endPara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F1F1F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Medical_Image</a:t>
              </a:r>
              <a:endPara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F1F1F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Patient_Diagnosis</a:t>
              </a:r>
              <a:endPara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10A58DE-7EB2-0EB9-C539-151ABF6F90D8}"/>
                </a:ext>
              </a:extLst>
            </p:cNvPr>
            <p:cNvGrpSpPr/>
            <p:nvPr/>
          </p:nvGrpSpPr>
          <p:grpSpPr>
            <a:xfrm>
              <a:off x="1408700" y="2126584"/>
              <a:ext cx="2097568" cy="2231158"/>
              <a:chOff x="839786" y="2584048"/>
              <a:chExt cx="2097568" cy="2231158"/>
            </a:xfrm>
          </p:grpSpPr>
          <p:pic>
            <p:nvPicPr>
              <p:cNvPr id="2052" name="Picture 4" descr="벡터 Csv 아이콘, 파일, 형식, 파일 형식 PNG, 일러스트 및 벡터 에 대한 무료 다운로드 - Pngtree">
                <a:extLst>
                  <a:ext uri="{FF2B5EF4-FFF2-40B4-BE49-F238E27FC236}">
                    <a16:creationId xmlns:a16="http://schemas.microsoft.com/office/drawing/2014/main" id="{1B26CA1A-852A-9F98-8869-441BCC6A6F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75" t="15348" r="19835" b="14502"/>
              <a:stretch/>
            </p:blipFill>
            <p:spPr bwMode="auto">
              <a:xfrm>
                <a:off x="839786" y="2584048"/>
                <a:ext cx="1225196" cy="1454506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벡터 Csv 아이콘, 파일, 형식, 파일 형식 PNG, 일러스트 및 벡터 에 대한 무료 다운로드 - Pngtree">
                <a:extLst>
                  <a:ext uri="{FF2B5EF4-FFF2-40B4-BE49-F238E27FC236}">
                    <a16:creationId xmlns:a16="http://schemas.microsoft.com/office/drawing/2014/main" id="{2575B5D7-5259-707A-1255-B4DCF54D3B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75" t="15348" r="19835" b="14502"/>
              <a:stretch/>
            </p:blipFill>
            <p:spPr bwMode="auto">
              <a:xfrm>
                <a:off x="1275972" y="2984559"/>
                <a:ext cx="1225196" cy="1454506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벡터 Csv 아이콘, 파일, 형식, 파일 형식 PNG, 일러스트 및 벡터 에 대한 무료 다운로드 - Pngtree">
                <a:extLst>
                  <a:ext uri="{FF2B5EF4-FFF2-40B4-BE49-F238E27FC236}">
                    <a16:creationId xmlns:a16="http://schemas.microsoft.com/office/drawing/2014/main" id="{DC04E578-256F-F41B-D4FA-90BA8C682A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75" t="15348" r="19835" b="14502"/>
              <a:stretch/>
            </p:blipFill>
            <p:spPr bwMode="auto">
              <a:xfrm>
                <a:off x="1712158" y="3360700"/>
                <a:ext cx="1225196" cy="1454506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05EF591D-E617-511B-A5EB-939989668829}"/>
              </a:ext>
            </a:extLst>
          </p:cNvPr>
          <p:cNvSpPr/>
          <p:nvPr/>
        </p:nvSpPr>
        <p:spPr>
          <a:xfrm>
            <a:off x="3758550" y="1602050"/>
            <a:ext cx="1142565" cy="4986320"/>
          </a:xfrm>
          <a:prstGeom prst="leftBrace">
            <a:avLst>
              <a:gd name="adj1" fmla="val 33431"/>
              <a:gd name="adj2" fmla="val 49748"/>
            </a:avLst>
          </a:prstGeom>
          <a:ln w="38100">
            <a:solidFill>
              <a:srgbClr val="F1F1F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59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이상치 처리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추가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CD1F35D-C3B0-0DD8-9FB2-9B2736DB3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382518"/>
              </p:ext>
            </p:extLst>
          </p:nvPr>
        </p:nvGraphicFramePr>
        <p:xfrm>
          <a:off x="1012935" y="1827011"/>
          <a:ext cx="2629158" cy="35549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2915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지방축적도</a:t>
                      </a: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(mm³)</a:t>
                      </a:r>
                      <a:endParaRPr lang="ko-KR" altLang="en-US" sz="17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sngStrike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12113.47</a:t>
                      </a:r>
                      <a:endParaRPr lang="ko-KR" altLang="en-US" sz="17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sngStrike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6089.43</a:t>
                      </a:r>
                      <a:endParaRPr lang="ko-KR" altLang="en-US" sz="17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3879.87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25.97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18DA446-8D72-8DFF-4159-432959E94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83157"/>
              </p:ext>
            </p:extLst>
          </p:nvPr>
        </p:nvGraphicFramePr>
        <p:xfrm>
          <a:off x="4781421" y="1827011"/>
          <a:ext cx="2629158" cy="35549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2915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Seg Angle(raw)(</a:t>
                      </a:r>
                      <a:r>
                        <a:rPr lang="ko-KR" altLang="en-US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。</a:t>
                      </a: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7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sngStrike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165</a:t>
                      </a:r>
                      <a:endParaRPr lang="ko-KR" altLang="en-US" sz="17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59.4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45.9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-27.4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EB352A3-90BD-C8CB-721B-E47E65E75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77380"/>
              </p:ext>
            </p:extLst>
          </p:nvPr>
        </p:nvGraphicFramePr>
        <p:xfrm>
          <a:off x="8486849" y="1827011"/>
          <a:ext cx="2629158" cy="35549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2915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BMI</a:t>
                      </a:r>
                      <a:endParaRPr lang="ko-KR" altLang="en-US" sz="17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70C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CCE5E3F-39F0-76EB-B9BF-54B3EEE970A3}"/>
              </a:ext>
            </a:extLst>
          </p:cNvPr>
          <p:cNvSpPr txBox="1"/>
          <p:nvPr/>
        </p:nvSpPr>
        <p:spPr>
          <a:xfrm>
            <a:off x="1288039" y="5865164"/>
            <a:ext cx="19447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상위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값 삭제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A9C4D-9156-D738-6038-4AAB1C11DC88}"/>
              </a:ext>
            </a:extLst>
          </p:cNvPr>
          <p:cNvSpPr txBox="1"/>
          <p:nvPr/>
        </p:nvSpPr>
        <p:spPr>
          <a:xfrm>
            <a:off x="5123618" y="5865164"/>
            <a:ext cx="19447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상위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값 삭제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5C65A-753B-F9DF-7773-B94591D4B302}"/>
              </a:ext>
            </a:extLst>
          </p:cNvPr>
          <p:cNvSpPr txBox="1"/>
          <p:nvPr/>
        </p:nvSpPr>
        <p:spPr>
          <a:xfrm>
            <a:off x="8824238" y="5620482"/>
            <a:ext cx="1954381" cy="8586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체중에서 신장의 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영향을  배제</a:t>
            </a:r>
          </a:p>
        </p:txBody>
      </p:sp>
    </p:spTree>
    <p:extLst>
      <p:ext uri="{BB962C8B-B14F-4D97-AF65-F5344CB8AC3E}">
        <p14:creationId xmlns:p14="http://schemas.microsoft.com/office/powerpoint/2010/main" val="425895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데이터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25089C-F310-DF1A-EECC-04F6EB2EB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37895"/>
              </p:ext>
            </p:extLst>
          </p:nvPr>
        </p:nvGraphicFramePr>
        <p:xfrm>
          <a:off x="366408" y="2918736"/>
          <a:ext cx="5646585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06655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2269295990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84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86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9F1FCB1-7043-DE39-6076-D5B6E2B48B99}"/>
              </a:ext>
            </a:extLst>
          </p:cNvPr>
          <p:cNvSpPr txBox="1">
            <a:spLocks/>
          </p:cNvSpPr>
          <p:nvPr/>
        </p:nvSpPr>
        <p:spPr>
          <a:xfrm>
            <a:off x="366407" y="1931593"/>
            <a:ext cx="5646585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1-1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연령 </a:t>
            </a:r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Column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구간 분할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183D1C-CDF4-1B2D-552B-BBBA92C7D36F}"/>
              </a:ext>
            </a:extLst>
          </p:cNvPr>
          <p:cNvSpPr/>
          <p:nvPr/>
        </p:nvSpPr>
        <p:spPr>
          <a:xfrm>
            <a:off x="6307495" y="3071803"/>
            <a:ext cx="1045028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5A9C78D1-C97A-BF44-9E83-A2719411C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985683"/>
              </p:ext>
            </p:extLst>
          </p:nvPr>
        </p:nvGraphicFramePr>
        <p:xfrm>
          <a:off x="7633060" y="2918736"/>
          <a:ext cx="4192533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51183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70147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639871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31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~ 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1289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605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F0D59C-F8C0-2B74-8A36-FF7AD2EF7B31}"/>
              </a:ext>
            </a:extLst>
          </p:cNvPr>
          <p:cNvSpPr txBox="1">
            <a:spLocks/>
          </p:cNvSpPr>
          <p:nvPr/>
        </p:nvSpPr>
        <p:spPr>
          <a:xfrm>
            <a:off x="366407" y="4439705"/>
            <a:ext cx="6165022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1-2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연령대 더미 변수화</a:t>
            </a: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7014EE6-A528-84AD-D327-068DE0126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285251"/>
              </p:ext>
            </p:extLst>
          </p:nvPr>
        </p:nvGraphicFramePr>
        <p:xfrm>
          <a:off x="7000174" y="5385999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31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~ 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2ED8AE-5386-C647-51C7-7774D5DE42C1}"/>
              </a:ext>
            </a:extLst>
          </p:cNvPr>
          <p:cNvSpPr/>
          <p:nvPr/>
        </p:nvSpPr>
        <p:spPr>
          <a:xfrm>
            <a:off x="5500153" y="5539050"/>
            <a:ext cx="1191693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330A0998-8E2F-BAF0-5D82-E8D8C1A34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465519"/>
              </p:ext>
            </p:extLst>
          </p:nvPr>
        </p:nvGraphicFramePr>
        <p:xfrm>
          <a:off x="674734" y="5390982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31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~ 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‘30~60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580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3776</TotalTime>
  <Words>2352</Words>
  <Application>Microsoft Office PowerPoint</Application>
  <PresentationFormat>와이드스크린</PresentationFormat>
  <Paragraphs>461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HY견고딕</vt:lpstr>
      <vt:lpstr>맑은 고딕</vt:lpstr>
      <vt:lpstr>휴먼둥근헤드라인</vt:lpstr>
      <vt:lpstr>Arial</vt:lpstr>
      <vt:lpstr>Calibri</vt:lpstr>
      <vt:lpstr>Calibri Light</vt:lpstr>
      <vt:lpstr>Consolas</vt:lpstr>
      <vt:lpstr>Office Theme</vt:lpstr>
      <vt:lpstr>Team Fire 이현광, 김 건, 백민수, 탁유진, 김인서</vt:lpstr>
      <vt:lpstr>추진 배경 – 현재 병원 상황</vt:lpstr>
      <vt:lpstr>추진 배경 – 환자의 방문이 줄어드는 이유</vt:lpstr>
      <vt:lpstr>추진 배경 – 환자의 방문이 줄어드는 이유</vt:lpstr>
      <vt:lpstr>추진 배경 – SWOT 분석</vt:lpstr>
      <vt:lpstr>데이터 전처리 – 활용 데이터</vt:lpstr>
      <vt:lpstr>데이터 전처리 – 결측치 처리</vt:lpstr>
      <vt:lpstr>데이터 전처리 – 이상치 처리, 데이터 추가</vt:lpstr>
      <vt:lpstr>데이터 전처리 – 범주형 데이터 처리</vt:lpstr>
      <vt:lpstr>데이터 전처리 – 범주형 데이터 처리</vt:lpstr>
      <vt:lpstr>데이터 전처리 – 범주형 데이터 처리</vt:lpstr>
      <vt:lpstr>EDA – 연속형 변수</vt:lpstr>
      <vt:lpstr>EDA – 범주형 변수</vt:lpstr>
      <vt:lpstr>모델링 계획</vt:lpstr>
      <vt:lpstr>원인 분석 – 예측 모델링</vt:lpstr>
      <vt:lpstr>원인 분석 – 수술실패여부 (Random Forest(MSE))</vt:lpstr>
      <vt:lpstr>원인 분석 – 수술실패여부 (Gradient Boost Regressor)</vt:lpstr>
      <vt:lpstr>원인 분석 – 수술실패여부 (ExtraTreesRegressor)</vt:lpstr>
      <vt:lpstr>원인 분석 – 재발여부 (Random Forest(MSE))</vt:lpstr>
      <vt:lpstr>원인 분석 – 재발여부 (Gradient Boost Regressor)</vt:lpstr>
      <vt:lpstr>원인 분석 – 재발여부 (ExtraTreesRegressor)</vt:lpstr>
      <vt:lpstr>원인 분석 – 분석 결과 요약</vt:lpstr>
      <vt:lpstr>해결 방안 – 환자들이 다시 찾는 병원</vt:lpstr>
      <vt:lpstr>해결 방안 – 1. 영업시간 연장</vt:lpstr>
      <vt:lpstr>해결 방안 – 2. 교정 및 식단 치료 프로그램</vt:lpstr>
      <vt:lpstr>해결 방안 – 3. 프리미엄 멤버십</vt:lpstr>
      <vt:lpstr>해결 방안 – 4. 방문 &amp; 픽업 서비스</vt:lpstr>
      <vt:lpstr>해결 방안 – 5. 어플리케이션을 통한 정보 제공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이현광, 김건, 김영수, 탁유진, 김인서</dc:title>
  <dc:creator>이 현광</dc:creator>
  <cp:lastModifiedBy>이 현광</cp:lastModifiedBy>
  <cp:revision>25</cp:revision>
  <dcterms:created xsi:type="dcterms:W3CDTF">2022-11-25T07:28:58Z</dcterms:created>
  <dcterms:modified xsi:type="dcterms:W3CDTF">2022-12-05T06:42:20Z</dcterms:modified>
</cp:coreProperties>
</file>